
<file path=[Content_Types].xml><?xml version="1.0" encoding="utf-8"?>
<Types xmlns="http://schemas.openxmlformats.org/package/2006/content-types">
  <Default Extension="png" ContentType="image/png"/>
  <Default Extension="emf" ContentType="image/x-emf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  <p:sldMasterId id="2147483649" r:id="rId2"/>
  </p:sldMasterIdLst>
  <p:notesMasterIdLst>
    <p:notesMasterId r:id="rId59"/>
  </p:notesMasterIdLst>
  <p:sldIdLst>
    <p:sldId id="256" r:id="rId3"/>
    <p:sldId id="285" r:id="rId4"/>
    <p:sldId id="322" r:id="rId5"/>
    <p:sldId id="323" r:id="rId6"/>
    <p:sldId id="282" r:id="rId7"/>
    <p:sldId id="283" r:id="rId8"/>
    <p:sldId id="260" r:id="rId9"/>
    <p:sldId id="261" r:id="rId10"/>
    <p:sldId id="262" r:id="rId11"/>
    <p:sldId id="280" r:id="rId12"/>
    <p:sldId id="281" r:id="rId13"/>
    <p:sldId id="263" r:id="rId14"/>
    <p:sldId id="264" r:id="rId15"/>
    <p:sldId id="265" r:id="rId16"/>
    <p:sldId id="266" r:id="rId17"/>
    <p:sldId id="267" r:id="rId18"/>
    <p:sldId id="268" r:id="rId19"/>
    <p:sldId id="278" r:id="rId20"/>
    <p:sldId id="279" r:id="rId21"/>
    <p:sldId id="276" r:id="rId22"/>
    <p:sldId id="286" r:id="rId23"/>
    <p:sldId id="287" r:id="rId24"/>
    <p:sldId id="288" r:id="rId25"/>
    <p:sldId id="289" r:id="rId26"/>
    <p:sldId id="290" r:id="rId27"/>
    <p:sldId id="291" r:id="rId28"/>
    <p:sldId id="292" r:id="rId29"/>
    <p:sldId id="293" r:id="rId30"/>
    <p:sldId id="294" r:id="rId31"/>
    <p:sldId id="295" r:id="rId32"/>
    <p:sldId id="296" r:id="rId33"/>
    <p:sldId id="297" r:id="rId34"/>
    <p:sldId id="298" r:id="rId35"/>
    <p:sldId id="299" r:id="rId36"/>
    <p:sldId id="300" r:id="rId37"/>
    <p:sldId id="301" r:id="rId38"/>
    <p:sldId id="302" r:id="rId39"/>
    <p:sldId id="303" r:id="rId40"/>
    <p:sldId id="304" r:id="rId41"/>
    <p:sldId id="305" r:id="rId42"/>
    <p:sldId id="306" r:id="rId43"/>
    <p:sldId id="307" r:id="rId44"/>
    <p:sldId id="308" r:id="rId45"/>
    <p:sldId id="309" r:id="rId46"/>
    <p:sldId id="310" r:id="rId47"/>
    <p:sldId id="311" r:id="rId48"/>
    <p:sldId id="312" r:id="rId49"/>
    <p:sldId id="313" r:id="rId50"/>
    <p:sldId id="314" r:id="rId51"/>
    <p:sldId id="315" r:id="rId52"/>
    <p:sldId id="316" r:id="rId53"/>
    <p:sldId id="317" r:id="rId54"/>
    <p:sldId id="318" r:id="rId55"/>
    <p:sldId id="319" r:id="rId56"/>
    <p:sldId id="320" r:id="rId57"/>
    <p:sldId id="321" r:id="rId58"/>
  </p:sldIdLst>
  <p:sldSz cx="9144000" cy="6858000" type="screen4x3"/>
  <p:notesSz cx="6858000" cy="9144000"/>
  <p:defaultTextStyle>
    <a:defPPr>
      <a:defRPr lang="en-GB"/>
    </a:defPPr>
    <a:lvl1pPr algn="l" defTabSz="449263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bg1"/>
        </a:solidFill>
        <a:latin typeface="Arial" charset="0"/>
        <a:ea typeface="Lucida Sans Unicode" charset="0"/>
        <a:cs typeface="Lucida Sans Unicode" charset="0"/>
      </a:defRPr>
    </a:lvl1pPr>
    <a:lvl2pPr marL="457200" algn="l" defTabSz="449263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bg1"/>
        </a:solidFill>
        <a:latin typeface="Arial" charset="0"/>
        <a:ea typeface="Lucida Sans Unicode" charset="0"/>
        <a:cs typeface="Lucida Sans Unicode" charset="0"/>
      </a:defRPr>
    </a:lvl2pPr>
    <a:lvl3pPr marL="914400" algn="l" defTabSz="449263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bg1"/>
        </a:solidFill>
        <a:latin typeface="Arial" charset="0"/>
        <a:ea typeface="Lucida Sans Unicode" charset="0"/>
        <a:cs typeface="Lucida Sans Unicode" charset="0"/>
      </a:defRPr>
    </a:lvl3pPr>
    <a:lvl4pPr marL="1371600" algn="l" defTabSz="449263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bg1"/>
        </a:solidFill>
        <a:latin typeface="Arial" charset="0"/>
        <a:ea typeface="Lucida Sans Unicode" charset="0"/>
        <a:cs typeface="Lucida Sans Unicode" charset="0"/>
      </a:defRPr>
    </a:lvl4pPr>
    <a:lvl5pPr marL="1828800" algn="l" defTabSz="449263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bg1"/>
        </a:solidFill>
        <a:latin typeface="Arial" charset="0"/>
        <a:ea typeface="Lucida Sans Unicode" charset="0"/>
        <a:cs typeface="Lucida Sans Unicode" charset="0"/>
      </a:defRPr>
    </a:lvl5pPr>
    <a:lvl6pPr marL="2286000" algn="l" defTabSz="914400" rtl="0" eaLnBrk="1" latinLnBrk="0" hangingPunct="1">
      <a:defRPr kern="1200">
        <a:solidFill>
          <a:schemeClr val="bg1"/>
        </a:solidFill>
        <a:latin typeface="Arial" charset="0"/>
        <a:ea typeface="Lucida Sans Unicode" charset="0"/>
        <a:cs typeface="Lucida Sans Unicode" charset="0"/>
      </a:defRPr>
    </a:lvl6pPr>
    <a:lvl7pPr marL="2743200" algn="l" defTabSz="914400" rtl="0" eaLnBrk="1" latinLnBrk="0" hangingPunct="1">
      <a:defRPr kern="1200">
        <a:solidFill>
          <a:schemeClr val="bg1"/>
        </a:solidFill>
        <a:latin typeface="Arial" charset="0"/>
        <a:ea typeface="Lucida Sans Unicode" charset="0"/>
        <a:cs typeface="Lucida Sans Unicode" charset="0"/>
      </a:defRPr>
    </a:lvl7pPr>
    <a:lvl8pPr marL="3200400" algn="l" defTabSz="914400" rtl="0" eaLnBrk="1" latinLnBrk="0" hangingPunct="1">
      <a:defRPr kern="1200">
        <a:solidFill>
          <a:schemeClr val="bg1"/>
        </a:solidFill>
        <a:latin typeface="Arial" charset="0"/>
        <a:ea typeface="Lucida Sans Unicode" charset="0"/>
        <a:cs typeface="Lucida Sans Unicode" charset="0"/>
      </a:defRPr>
    </a:lvl8pPr>
    <a:lvl9pPr marL="3657600" algn="l" defTabSz="914400" rtl="0" eaLnBrk="1" latinLnBrk="0" hangingPunct="1">
      <a:defRPr kern="1200">
        <a:solidFill>
          <a:schemeClr val="bg1"/>
        </a:solidFill>
        <a:latin typeface="Arial" charset="0"/>
        <a:ea typeface="Lucida Sans Unicode" charset="0"/>
        <a:cs typeface="Lucida Sans Unicode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 horzBarState="maximized">
    <p:restoredLeft sz="15620"/>
    <p:restoredTop sz="94660"/>
  </p:normalViewPr>
  <p:slideViewPr>
    <p:cSldViewPr>
      <p:cViewPr varScale="1">
        <p:scale>
          <a:sx n="74" d="100"/>
          <a:sy n="74" d="100"/>
        </p:scale>
        <p:origin x="624" y="72"/>
      </p:cViewPr>
      <p:guideLst>
        <p:guide orient="horz" pos="2160"/>
        <p:guide pos="2880"/>
      </p:guideLst>
    </p:cSldViewPr>
  </p:slideViewPr>
  <p:outlineViewPr>
    <p:cViewPr varScale="1">
      <p:scale>
        <a:sx n="170" d="200"/>
        <a:sy n="170" d="200"/>
      </p:scale>
      <p:origin x="-780" y="-84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5" Type="http://schemas.openxmlformats.org/officeDocument/2006/relationships/slide" Target="slides/slide3.xml"/><Relationship Id="rId61" Type="http://schemas.openxmlformats.org/officeDocument/2006/relationships/viewProps" Target="viewProp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AutoShape 1"/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pt-BR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2970213" cy="45561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SzPct val="45000"/>
              <a:buFont typeface="StarSymbol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1pPr>
          </a:lstStyle>
          <a:p>
            <a:endParaRPr lang="en-GB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3884613" y="0"/>
            <a:ext cx="2970212" cy="45561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SzPct val="45000"/>
              <a:buFont typeface="StarSymbol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1pPr>
          </a:lstStyle>
          <a:p>
            <a:endParaRPr lang="en-GB"/>
          </a:p>
        </p:txBody>
      </p:sp>
      <p:sp>
        <p:nvSpPr>
          <p:cNvPr id="3076" name="Rectangle 4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0413" cy="342741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3077" name="Rectangle 5"/>
          <p:cNvSpPr>
            <a:spLocks noGrp="1" noChangeArrowheads="1"/>
          </p:cNvSpPr>
          <p:nvPr>
            <p:ph type="body"/>
          </p:nvPr>
        </p:nvSpPr>
        <p:spPr bwMode="auto">
          <a:xfrm>
            <a:off x="685800" y="4343400"/>
            <a:ext cx="5484813" cy="411321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endParaRPr lang="de-DE" smtClean="0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/>
          </p:nvPr>
        </p:nvSpPr>
        <p:spPr bwMode="auto">
          <a:xfrm>
            <a:off x="0" y="8685213"/>
            <a:ext cx="2970213" cy="45561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SzPct val="45000"/>
              <a:buFont typeface="StarSymbol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1pPr>
          </a:lstStyle>
          <a:p>
            <a:endParaRPr lang="en-GB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/>
          </p:nvPr>
        </p:nvSpPr>
        <p:spPr bwMode="auto">
          <a:xfrm>
            <a:off x="3884613" y="8685213"/>
            <a:ext cx="2970212" cy="45561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SzPct val="45000"/>
              <a:buFont typeface="StarSymbol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1pPr>
          </a:lstStyle>
          <a:p>
            <a:fld id="{5FE24E0B-6813-413D-AF2D-503D44FE5BB6}" type="slidenum">
              <a:rPr lang="en-GB"/>
              <a:pPr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040976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1pPr>
    <a:lvl2pPr marL="742950" indent="-28575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2pPr>
    <a:lvl3pPr marL="11430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3pPr>
    <a:lvl4pPr marL="16002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4pPr>
    <a:lvl5pPr marL="20574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F30C210-D3B7-43C1-BC75-FB6E43528464}" type="slidenum">
              <a:rPr lang="en-GB"/>
              <a:pPr/>
              <a:t>1</a:t>
            </a:fld>
            <a:endParaRPr lang="en-GB"/>
          </a:p>
        </p:txBody>
      </p:sp>
      <p:sp>
        <p:nvSpPr>
          <p:cNvPr id="25601" name="Text Box 1"/>
          <p:cNvSpPr txBox="1">
            <a:spLocks noChangeArrowheads="1"/>
          </p:cNvSpPr>
          <p:nvPr/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pt-BR"/>
          </a:p>
        </p:txBody>
      </p:sp>
      <p:sp>
        <p:nvSpPr>
          <p:cNvPr id="25602" name="Rectangle 2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685800" y="4343400"/>
            <a:ext cx="5486400" cy="4116388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059147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DCED13E4-B8C5-4128-B43A-90DA3DC59723}" type="slidenum">
              <a:rPr lang="en-GB"/>
              <a:pPr/>
              <a:t>17</a:t>
            </a:fld>
            <a:endParaRPr lang="en-GB"/>
          </a:p>
        </p:txBody>
      </p:sp>
      <p:sp>
        <p:nvSpPr>
          <p:cNvPr id="37889" name="Text Box 1"/>
          <p:cNvSpPr txBox="1">
            <a:spLocks noChangeArrowheads="1"/>
          </p:cNvSpPr>
          <p:nvPr/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pt-BR"/>
          </a:p>
        </p:txBody>
      </p:sp>
      <p:sp>
        <p:nvSpPr>
          <p:cNvPr id="37890" name="Rectangle 2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685800" y="4343400"/>
            <a:ext cx="5486400" cy="4116388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363326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37F322EC-0015-4A49-B36F-3CEB4AC8BC4C}" type="slidenum">
              <a:rPr lang="en-GB"/>
              <a:pPr/>
              <a:t>18</a:t>
            </a:fld>
            <a:endParaRPr lang="en-GB"/>
          </a:p>
        </p:txBody>
      </p:sp>
      <p:sp>
        <p:nvSpPr>
          <p:cNvPr id="53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154678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8E65F0CE-2FB7-47D2-9AA9-58ACD071A267}" type="slidenum">
              <a:rPr lang="en-GB"/>
              <a:pPr/>
              <a:t>19</a:t>
            </a:fld>
            <a:endParaRPr lang="en-GB"/>
          </a:p>
        </p:txBody>
      </p:sp>
      <p:sp>
        <p:nvSpPr>
          <p:cNvPr id="563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509408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8E08B330-208F-4698-B3AF-B8D8F557236E}" type="slidenum">
              <a:rPr lang="en-GB"/>
              <a:pPr/>
              <a:t>20</a:t>
            </a:fld>
            <a:endParaRPr lang="en-GB"/>
          </a:p>
        </p:txBody>
      </p:sp>
      <p:sp>
        <p:nvSpPr>
          <p:cNvPr id="46081" name="Text Box 1"/>
          <p:cNvSpPr txBox="1">
            <a:spLocks noChangeArrowheads="1"/>
          </p:cNvSpPr>
          <p:nvPr/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pt-BR"/>
          </a:p>
        </p:txBody>
      </p:sp>
      <p:sp>
        <p:nvSpPr>
          <p:cNvPr id="46082" name="Rectangle 2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685800" y="4343400"/>
            <a:ext cx="5486400" cy="4116388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585984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D5974B7-6AD8-4085-A81D-F5E42038A18C}" type="slidenum">
              <a:rPr lang="de-DE"/>
              <a:pPr/>
              <a:t>21</a:t>
            </a:fld>
            <a:endParaRPr lang="de-DE"/>
          </a:p>
        </p:txBody>
      </p:sp>
      <p:sp>
        <p:nvSpPr>
          <p:cNvPr id="26625" name="Text Box 1"/>
          <p:cNvSpPr txBox="1">
            <a:spLocks noChangeArrowheads="1"/>
          </p:cNvSpPr>
          <p:nvPr/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pt-BR"/>
          </a:p>
        </p:txBody>
      </p:sp>
      <p:sp>
        <p:nvSpPr>
          <p:cNvPr id="26626" name="Rectangle 2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685800" y="4343400"/>
            <a:ext cx="5484813" cy="4114800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496594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0CABB534-9728-411D-9AB6-7A7C00142BE2}" type="slidenum">
              <a:rPr lang="de-DE" smtClean="0"/>
              <a:pPr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51991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7D701C2-78CF-465F-932A-BD2116E48986}" type="slidenum">
              <a:rPr lang="de-DE"/>
              <a:pPr/>
              <a:t>24</a:t>
            </a:fld>
            <a:endParaRPr lang="de-DE"/>
          </a:p>
        </p:txBody>
      </p:sp>
      <p:sp>
        <p:nvSpPr>
          <p:cNvPr id="27649" name="Text Box 1"/>
          <p:cNvSpPr txBox="1">
            <a:spLocks noChangeArrowheads="1"/>
          </p:cNvSpPr>
          <p:nvPr/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pt-BR"/>
          </a:p>
        </p:txBody>
      </p:sp>
      <p:sp>
        <p:nvSpPr>
          <p:cNvPr id="27650" name="Rectangle 2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685800" y="4343400"/>
            <a:ext cx="5484813" cy="4114800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058214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88D18E25-59BD-46F2-8CAC-C30236CD1AB1}" type="slidenum">
              <a:rPr lang="de-DE"/>
              <a:pPr/>
              <a:t>26</a:t>
            </a:fld>
            <a:endParaRPr lang="de-DE"/>
          </a:p>
        </p:txBody>
      </p:sp>
      <p:sp>
        <p:nvSpPr>
          <p:cNvPr id="28673" name="Text Box 1"/>
          <p:cNvSpPr txBox="1">
            <a:spLocks noChangeArrowheads="1"/>
          </p:cNvSpPr>
          <p:nvPr/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pt-BR"/>
          </a:p>
        </p:txBody>
      </p:sp>
      <p:sp>
        <p:nvSpPr>
          <p:cNvPr id="28674" name="Rectangle 2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685800" y="4343400"/>
            <a:ext cx="5484813" cy="4114800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199136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6D45CFB-85E8-49F8-A394-44435796601F}" type="slidenum">
              <a:rPr lang="de-DE"/>
              <a:pPr/>
              <a:t>27</a:t>
            </a:fld>
            <a:endParaRPr lang="de-DE"/>
          </a:p>
        </p:txBody>
      </p:sp>
      <p:sp>
        <p:nvSpPr>
          <p:cNvPr id="29697" name="Text Box 1"/>
          <p:cNvSpPr txBox="1">
            <a:spLocks noChangeArrowheads="1"/>
          </p:cNvSpPr>
          <p:nvPr/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pt-BR"/>
          </a:p>
        </p:txBody>
      </p:sp>
      <p:sp>
        <p:nvSpPr>
          <p:cNvPr id="29698" name="Rectangle 2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685800" y="4343400"/>
            <a:ext cx="5484813" cy="4114800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1461920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3F0D3891-4BEF-452B-B7AB-C6135485CB9B}" type="slidenum">
              <a:rPr lang="de-DE"/>
              <a:pPr/>
              <a:t>36</a:t>
            </a:fld>
            <a:endParaRPr lang="de-DE"/>
          </a:p>
        </p:txBody>
      </p:sp>
      <p:sp>
        <p:nvSpPr>
          <p:cNvPr id="30721" name="Text Box 1"/>
          <p:cNvSpPr txBox="1">
            <a:spLocks noChangeArrowheads="1"/>
          </p:cNvSpPr>
          <p:nvPr/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pt-BR"/>
          </a:p>
        </p:txBody>
      </p:sp>
      <p:sp>
        <p:nvSpPr>
          <p:cNvPr id="30722" name="Rectangle 2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685800" y="4343400"/>
            <a:ext cx="5484813" cy="4114800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673680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7123C90-26E6-4A6C-8BE5-B8C76BC769C4}" type="slidenum">
              <a:rPr lang="en-GB"/>
              <a:pPr/>
              <a:t>7</a:t>
            </a:fld>
            <a:endParaRPr lang="en-GB"/>
          </a:p>
        </p:txBody>
      </p:sp>
      <p:sp>
        <p:nvSpPr>
          <p:cNvPr id="29697" name="Text Box 1"/>
          <p:cNvSpPr txBox="1">
            <a:spLocks noChangeArrowheads="1"/>
          </p:cNvSpPr>
          <p:nvPr/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pt-BR"/>
          </a:p>
        </p:txBody>
      </p:sp>
      <p:sp>
        <p:nvSpPr>
          <p:cNvPr id="29698" name="Rectangle 2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685800" y="4343400"/>
            <a:ext cx="5486400" cy="4116388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53251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3816940-1868-4795-A89E-3A4D7471C66F}" type="slidenum">
              <a:rPr lang="de-DE"/>
              <a:pPr/>
              <a:t>37</a:t>
            </a:fld>
            <a:endParaRPr lang="de-DE"/>
          </a:p>
        </p:txBody>
      </p:sp>
      <p:sp>
        <p:nvSpPr>
          <p:cNvPr id="31745" name="Text Box 1"/>
          <p:cNvSpPr txBox="1">
            <a:spLocks noChangeArrowheads="1"/>
          </p:cNvSpPr>
          <p:nvPr/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pt-BR"/>
          </a:p>
        </p:txBody>
      </p:sp>
      <p:sp>
        <p:nvSpPr>
          <p:cNvPr id="31746" name="Rectangle 2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685800" y="4343400"/>
            <a:ext cx="5484813" cy="4114800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4176604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D7F31216-2232-4FFD-8B76-CD2BB7A7B219}" type="slidenum">
              <a:rPr lang="de-DE"/>
              <a:pPr/>
              <a:t>38</a:t>
            </a:fld>
            <a:endParaRPr lang="de-DE"/>
          </a:p>
        </p:txBody>
      </p:sp>
      <p:sp>
        <p:nvSpPr>
          <p:cNvPr id="32769" name="Text Box 1"/>
          <p:cNvSpPr txBox="1">
            <a:spLocks noChangeArrowheads="1"/>
          </p:cNvSpPr>
          <p:nvPr/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pt-BR"/>
          </a:p>
        </p:txBody>
      </p:sp>
      <p:sp>
        <p:nvSpPr>
          <p:cNvPr id="32770" name="Rectangle 2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685800" y="4343400"/>
            <a:ext cx="5484813" cy="4114800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7080709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42B36289-C8E8-44DE-B382-9DED5B2D3549}" type="slidenum">
              <a:rPr lang="de-DE"/>
              <a:pPr/>
              <a:t>39</a:t>
            </a:fld>
            <a:endParaRPr lang="de-DE"/>
          </a:p>
        </p:txBody>
      </p:sp>
      <p:sp>
        <p:nvSpPr>
          <p:cNvPr id="33793" name="Text Box 1"/>
          <p:cNvSpPr txBox="1">
            <a:spLocks noChangeArrowheads="1"/>
          </p:cNvSpPr>
          <p:nvPr/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pt-BR"/>
          </a:p>
        </p:txBody>
      </p:sp>
      <p:sp>
        <p:nvSpPr>
          <p:cNvPr id="33794" name="Rectangle 2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685800" y="4343400"/>
            <a:ext cx="5484813" cy="4114800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2692861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99FCD18-C6BB-471C-8E85-8B4984860BD9}" type="slidenum">
              <a:rPr lang="de-DE"/>
              <a:pPr/>
              <a:t>40</a:t>
            </a:fld>
            <a:endParaRPr lang="de-DE"/>
          </a:p>
        </p:txBody>
      </p:sp>
      <p:sp>
        <p:nvSpPr>
          <p:cNvPr id="34817" name="Text Box 1"/>
          <p:cNvSpPr txBox="1">
            <a:spLocks noChangeArrowheads="1"/>
          </p:cNvSpPr>
          <p:nvPr/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pt-BR"/>
          </a:p>
        </p:txBody>
      </p:sp>
      <p:sp>
        <p:nvSpPr>
          <p:cNvPr id="34818" name="Rectangle 2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685800" y="4343400"/>
            <a:ext cx="5484813" cy="4114800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6876999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EA95DFA8-D818-4F5C-9014-E6F12D5E9689}" type="slidenum">
              <a:rPr lang="de-DE"/>
              <a:pPr/>
              <a:t>41</a:t>
            </a:fld>
            <a:endParaRPr lang="de-DE"/>
          </a:p>
        </p:txBody>
      </p:sp>
      <p:sp>
        <p:nvSpPr>
          <p:cNvPr id="35841" name="Text Box 1"/>
          <p:cNvSpPr txBox="1">
            <a:spLocks noChangeArrowheads="1"/>
          </p:cNvSpPr>
          <p:nvPr/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pt-BR"/>
          </a:p>
        </p:txBody>
      </p:sp>
      <p:sp>
        <p:nvSpPr>
          <p:cNvPr id="35842" name="Rectangle 2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685800" y="4343400"/>
            <a:ext cx="5484813" cy="4114800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8792864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F4C7015-79BC-460E-9378-844A00F6B7C9}" type="slidenum">
              <a:rPr lang="pt-PT"/>
              <a:pPr/>
              <a:t>42</a:t>
            </a:fld>
            <a:endParaRPr lang="pt-PT"/>
          </a:p>
        </p:txBody>
      </p:sp>
      <p:sp>
        <p:nvSpPr>
          <p:cNvPr id="1523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237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00308336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82CEAD0-B995-4CB4-B2B6-F3CC4691BFDD}" type="slidenum">
              <a:rPr lang="pt-PT"/>
              <a:pPr/>
              <a:t>43</a:t>
            </a:fld>
            <a:endParaRPr lang="pt-PT"/>
          </a:p>
        </p:txBody>
      </p:sp>
      <p:sp>
        <p:nvSpPr>
          <p:cNvPr id="15810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810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7579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E9C8476-5742-426C-B9D2-7706FA3E50C1}" type="slidenum">
              <a:rPr lang="pt-PT"/>
              <a:pPr/>
              <a:t>44</a:t>
            </a:fld>
            <a:endParaRPr lang="pt-PT"/>
          </a:p>
        </p:txBody>
      </p:sp>
      <p:sp>
        <p:nvSpPr>
          <p:cNvPr id="1583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831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21844861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3F3458D-AB13-4B5F-A229-BEA65C820FB1}" type="slidenum">
              <a:rPr lang="pt-PT"/>
              <a:pPr/>
              <a:t>45</a:t>
            </a:fld>
            <a:endParaRPr lang="pt-PT"/>
          </a:p>
        </p:txBody>
      </p:sp>
      <p:sp>
        <p:nvSpPr>
          <p:cNvPr id="15851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851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57742766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012B0C8-8824-44E0-9412-4E154B66415B}" type="slidenum">
              <a:rPr lang="de-DE"/>
              <a:pPr/>
              <a:t>46</a:t>
            </a:fld>
            <a:endParaRPr lang="de-DE"/>
          </a:p>
        </p:txBody>
      </p:sp>
      <p:sp>
        <p:nvSpPr>
          <p:cNvPr id="36865" name="Text Box 1"/>
          <p:cNvSpPr txBox="1">
            <a:spLocks noChangeArrowheads="1"/>
          </p:cNvSpPr>
          <p:nvPr/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pt-BR"/>
          </a:p>
        </p:txBody>
      </p:sp>
      <p:sp>
        <p:nvSpPr>
          <p:cNvPr id="36866" name="Rectangle 2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685800" y="4343400"/>
            <a:ext cx="5484813" cy="4114800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823975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74ADA3E-F2E8-42A3-9900-234E85D84E24}" type="slidenum">
              <a:rPr lang="en-GB"/>
              <a:pPr/>
              <a:t>8</a:t>
            </a:fld>
            <a:endParaRPr lang="en-GB"/>
          </a:p>
        </p:txBody>
      </p:sp>
      <p:sp>
        <p:nvSpPr>
          <p:cNvPr id="30721" name="Text Box 1"/>
          <p:cNvSpPr txBox="1">
            <a:spLocks noChangeArrowheads="1"/>
          </p:cNvSpPr>
          <p:nvPr/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pt-BR"/>
          </a:p>
        </p:txBody>
      </p:sp>
      <p:sp>
        <p:nvSpPr>
          <p:cNvPr id="30722" name="Rectangle 2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685800" y="4343400"/>
            <a:ext cx="5486400" cy="4116388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2130984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A9860E6-9F37-4DF7-A6D9-290A4BF6F863}" type="slidenum">
              <a:rPr lang="de-DE"/>
              <a:pPr/>
              <a:t>47</a:t>
            </a:fld>
            <a:endParaRPr lang="de-DE"/>
          </a:p>
        </p:txBody>
      </p:sp>
      <p:sp>
        <p:nvSpPr>
          <p:cNvPr id="37889" name="Text Box 1"/>
          <p:cNvSpPr txBox="1">
            <a:spLocks noChangeArrowheads="1"/>
          </p:cNvSpPr>
          <p:nvPr/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pt-BR"/>
          </a:p>
        </p:txBody>
      </p:sp>
      <p:sp>
        <p:nvSpPr>
          <p:cNvPr id="37890" name="Rectangle 2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685800" y="4343400"/>
            <a:ext cx="5484813" cy="4114800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9149407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E2F94651-200C-4B04-BD3F-96EADDCFF8B3}" type="slidenum">
              <a:rPr lang="de-DE"/>
              <a:pPr/>
              <a:t>48</a:t>
            </a:fld>
            <a:endParaRPr lang="de-DE"/>
          </a:p>
        </p:txBody>
      </p:sp>
      <p:sp>
        <p:nvSpPr>
          <p:cNvPr id="38913" name="Text Box 1"/>
          <p:cNvSpPr txBox="1">
            <a:spLocks noChangeArrowheads="1"/>
          </p:cNvSpPr>
          <p:nvPr/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pt-BR"/>
          </a:p>
        </p:txBody>
      </p:sp>
      <p:sp>
        <p:nvSpPr>
          <p:cNvPr id="38914" name="Rectangle 2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685800" y="4343400"/>
            <a:ext cx="5484813" cy="4114800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7784825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6B44C72A-6605-467E-96A4-A810485B70EC}" type="slidenum">
              <a:rPr lang="de-DE"/>
              <a:pPr/>
              <a:t>49</a:t>
            </a:fld>
            <a:endParaRPr lang="de-DE"/>
          </a:p>
        </p:txBody>
      </p:sp>
      <p:sp>
        <p:nvSpPr>
          <p:cNvPr id="39937" name="Text Box 1"/>
          <p:cNvSpPr txBox="1">
            <a:spLocks noChangeArrowheads="1"/>
          </p:cNvSpPr>
          <p:nvPr/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pt-BR"/>
          </a:p>
        </p:txBody>
      </p:sp>
      <p:sp>
        <p:nvSpPr>
          <p:cNvPr id="39938" name="Rectangle 2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685800" y="4343400"/>
            <a:ext cx="5484813" cy="4114800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0454123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765DCF3-CC21-436F-8424-54965C4C2C7C}" type="slidenum">
              <a:rPr lang="de-DE"/>
              <a:pPr/>
              <a:t>50</a:t>
            </a:fld>
            <a:endParaRPr lang="de-DE"/>
          </a:p>
        </p:txBody>
      </p:sp>
      <p:sp>
        <p:nvSpPr>
          <p:cNvPr id="40961" name="Text Box 1"/>
          <p:cNvSpPr txBox="1">
            <a:spLocks noChangeArrowheads="1"/>
          </p:cNvSpPr>
          <p:nvPr/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pt-BR"/>
          </a:p>
        </p:txBody>
      </p:sp>
      <p:sp>
        <p:nvSpPr>
          <p:cNvPr id="40962" name="Rectangle 2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685800" y="4343400"/>
            <a:ext cx="5484813" cy="4114800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4868890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CC19A02-78F5-4924-A4CE-2975A7008425}" type="slidenum">
              <a:rPr lang="de-DE"/>
              <a:pPr/>
              <a:t>52</a:t>
            </a:fld>
            <a:endParaRPr lang="de-DE"/>
          </a:p>
        </p:txBody>
      </p:sp>
      <p:sp>
        <p:nvSpPr>
          <p:cNvPr id="41985" name="Text Box 1"/>
          <p:cNvSpPr txBox="1">
            <a:spLocks noChangeArrowheads="1"/>
          </p:cNvSpPr>
          <p:nvPr/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pt-BR"/>
          </a:p>
        </p:txBody>
      </p:sp>
      <p:sp>
        <p:nvSpPr>
          <p:cNvPr id="41986" name="Rectangle 2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685800" y="4343400"/>
            <a:ext cx="5484813" cy="4114800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2781891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EA560600-1310-49FC-BEBA-D3C8FDDFBCEE}" type="slidenum">
              <a:rPr lang="de-DE"/>
              <a:pPr/>
              <a:t>53</a:t>
            </a:fld>
            <a:endParaRPr lang="de-DE"/>
          </a:p>
        </p:txBody>
      </p:sp>
      <p:sp>
        <p:nvSpPr>
          <p:cNvPr id="43009" name="Text Box 1"/>
          <p:cNvSpPr txBox="1">
            <a:spLocks noChangeArrowheads="1"/>
          </p:cNvSpPr>
          <p:nvPr/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pt-BR"/>
          </a:p>
        </p:txBody>
      </p:sp>
      <p:sp>
        <p:nvSpPr>
          <p:cNvPr id="43010" name="Rectangle 2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685800" y="4343400"/>
            <a:ext cx="5484813" cy="4114800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8836268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6327D250-628C-457C-86C7-8C369AE20C5B}" type="slidenum">
              <a:rPr lang="de-DE"/>
              <a:pPr/>
              <a:t>54</a:t>
            </a:fld>
            <a:endParaRPr lang="de-DE"/>
          </a:p>
        </p:txBody>
      </p:sp>
      <p:sp>
        <p:nvSpPr>
          <p:cNvPr id="44033" name="Text Box 1"/>
          <p:cNvSpPr txBox="1">
            <a:spLocks noChangeArrowheads="1"/>
          </p:cNvSpPr>
          <p:nvPr/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pt-BR"/>
          </a:p>
        </p:txBody>
      </p:sp>
      <p:sp>
        <p:nvSpPr>
          <p:cNvPr id="44034" name="Rectangle 2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685800" y="4343400"/>
            <a:ext cx="5484813" cy="4114800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3392563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138CC77-44F4-4481-833B-A88E9EFA5211}" type="slidenum">
              <a:rPr lang="de-DE"/>
              <a:pPr/>
              <a:t>55</a:t>
            </a:fld>
            <a:endParaRPr lang="de-DE"/>
          </a:p>
        </p:txBody>
      </p:sp>
      <p:sp>
        <p:nvSpPr>
          <p:cNvPr id="45057" name="Text Box 1"/>
          <p:cNvSpPr txBox="1">
            <a:spLocks noChangeArrowheads="1"/>
          </p:cNvSpPr>
          <p:nvPr/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pt-BR"/>
          </a:p>
        </p:txBody>
      </p:sp>
      <p:sp>
        <p:nvSpPr>
          <p:cNvPr id="45058" name="Rectangle 2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685800" y="4343400"/>
            <a:ext cx="5484813" cy="4114800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1685621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816793D6-2CCD-4BAA-9CA1-B0CCDD1D82BF}" type="slidenum">
              <a:rPr lang="de-DE"/>
              <a:pPr/>
              <a:t>56</a:t>
            </a:fld>
            <a:endParaRPr lang="de-DE"/>
          </a:p>
        </p:txBody>
      </p:sp>
      <p:sp>
        <p:nvSpPr>
          <p:cNvPr id="46081" name="Text Box 1"/>
          <p:cNvSpPr txBox="1">
            <a:spLocks noChangeArrowheads="1"/>
          </p:cNvSpPr>
          <p:nvPr/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pt-BR"/>
          </a:p>
        </p:txBody>
      </p:sp>
      <p:sp>
        <p:nvSpPr>
          <p:cNvPr id="46082" name="Rectangle 2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685800" y="4343400"/>
            <a:ext cx="5484813" cy="4114800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586818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34F39EF2-7548-4996-AF14-BFE9D87493F6}" type="slidenum">
              <a:rPr lang="en-GB"/>
              <a:pPr/>
              <a:t>9</a:t>
            </a:fld>
            <a:endParaRPr lang="en-GB"/>
          </a:p>
        </p:txBody>
      </p:sp>
      <p:sp>
        <p:nvSpPr>
          <p:cNvPr id="31745" name="Text Box 1"/>
          <p:cNvSpPr txBox="1">
            <a:spLocks noChangeArrowheads="1"/>
          </p:cNvSpPr>
          <p:nvPr/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pt-BR"/>
          </a:p>
        </p:txBody>
      </p:sp>
      <p:sp>
        <p:nvSpPr>
          <p:cNvPr id="31746" name="Rectangle 2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685800" y="4343400"/>
            <a:ext cx="5486400" cy="4116388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802078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33B3E059-7F3B-47ED-8B7E-E5EC96773C59}" type="slidenum">
              <a:rPr lang="en-GB"/>
              <a:pPr/>
              <a:t>12</a:t>
            </a:fld>
            <a:endParaRPr lang="en-GB"/>
          </a:p>
        </p:txBody>
      </p:sp>
      <p:sp>
        <p:nvSpPr>
          <p:cNvPr id="32769" name="Text Box 1"/>
          <p:cNvSpPr txBox="1">
            <a:spLocks noChangeArrowheads="1"/>
          </p:cNvSpPr>
          <p:nvPr/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pt-BR"/>
          </a:p>
        </p:txBody>
      </p:sp>
      <p:sp>
        <p:nvSpPr>
          <p:cNvPr id="32770" name="Rectangle 2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685800" y="4343400"/>
            <a:ext cx="5486400" cy="4116388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295933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3E30C252-3BC1-43A4-B1EC-602455837579}" type="slidenum">
              <a:rPr lang="en-GB"/>
              <a:pPr/>
              <a:t>13</a:t>
            </a:fld>
            <a:endParaRPr lang="en-GB"/>
          </a:p>
        </p:txBody>
      </p:sp>
      <p:sp>
        <p:nvSpPr>
          <p:cNvPr id="33793" name="Text Box 1"/>
          <p:cNvSpPr txBox="1">
            <a:spLocks noChangeArrowheads="1"/>
          </p:cNvSpPr>
          <p:nvPr/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pt-BR"/>
          </a:p>
        </p:txBody>
      </p:sp>
      <p:sp>
        <p:nvSpPr>
          <p:cNvPr id="33794" name="Rectangle 2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685800" y="4343400"/>
            <a:ext cx="5486400" cy="4116388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814885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BB3E24F-655F-4FB7-8216-48595F54DB44}" type="slidenum">
              <a:rPr lang="en-GB"/>
              <a:pPr/>
              <a:t>14</a:t>
            </a:fld>
            <a:endParaRPr lang="en-GB"/>
          </a:p>
        </p:txBody>
      </p:sp>
      <p:sp>
        <p:nvSpPr>
          <p:cNvPr id="34817" name="Text Box 1"/>
          <p:cNvSpPr txBox="1">
            <a:spLocks noChangeArrowheads="1"/>
          </p:cNvSpPr>
          <p:nvPr/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pt-BR"/>
          </a:p>
        </p:txBody>
      </p:sp>
      <p:sp>
        <p:nvSpPr>
          <p:cNvPr id="34818" name="Rectangle 2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685800" y="4343400"/>
            <a:ext cx="5486400" cy="4116388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235394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4DF1CE89-018C-4CA4-B33B-FD6BECDF13BF}" type="slidenum">
              <a:rPr lang="en-GB"/>
              <a:pPr/>
              <a:t>15</a:t>
            </a:fld>
            <a:endParaRPr lang="en-GB"/>
          </a:p>
        </p:txBody>
      </p:sp>
      <p:sp>
        <p:nvSpPr>
          <p:cNvPr id="35841" name="Text Box 1"/>
          <p:cNvSpPr txBox="1">
            <a:spLocks noChangeArrowheads="1"/>
          </p:cNvSpPr>
          <p:nvPr/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pt-BR"/>
          </a:p>
        </p:txBody>
      </p:sp>
      <p:sp>
        <p:nvSpPr>
          <p:cNvPr id="35842" name="Rectangle 2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685800" y="4343400"/>
            <a:ext cx="5486400" cy="4116388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594138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DC0400C9-CA35-4A46-923F-827C74B5BA02}" type="slidenum">
              <a:rPr lang="en-GB"/>
              <a:pPr/>
              <a:t>16</a:t>
            </a:fld>
            <a:endParaRPr lang="en-GB"/>
          </a:p>
        </p:txBody>
      </p:sp>
      <p:sp>
        <p:nvSpPr>
          <p:cNvPr id="36865" name="Text Box 1"/>
          <p:cNvSpPr txBox="1">
            <a:spLocks noChangeArrowheads="1"/>
          </p:cNvSpPr>
          <p:nvPr/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pt-BR"/>
          </a:p>
        </p:txBody>
      </p:sp>
      <p:sp>
        <p:nvSpPr>
          <p:cNvPr id="36866" name="Rectangle 2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685800" y="4343400"/>
            <a:ext cx="5486400" cy="4116388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752298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3B2DB64F-CE55-4785-8911-33F7ADDB5655}" type="slidenum">
              <a:rPr lang="en-GB"/>
              <a:pPr/>
              <a:t>‹nº›</a:t>
            </a:fld>
            <a:endParaRPr lang="en-GB"/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0431465F-02F2-4093-9005-F50A63D73FF7}" type="slidenum">
              <a:rPr lang="en-GB"/>
              <a:pPr/>
              <a:t>‹nº›</a:t>
            </a:fld>
            <a:endParaRPr lang="en-GB"/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425450"/>
            <a:ext cx="2055813" cy="5789613"/>
          </a:xfrm>
        </p:spPr>
        <p:txBody>
          <a:bodyPr vert="eaVert"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425450"/>
            <a:ext cx="6019800" cy="5789613"/>
          </a:xfrm>
        </p:spPr>
        <p:txBody>
          <a:bodyPr vert="eaVert"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0E69D48F-A9C4-4541-8572-865B14934756}" type="slidenum">
              <a:rPr lang="en-GB"/>
              <a:pPr/>
              <a:t>‹nº›</a:t>
            </a:fld>
            <a:endParaRPr lang="en-GB"/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851525"/>
          </a:xfrm>
        </p:spPr>
        <p:txBody>
          <a:bodyPr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endParaRPr lang="pt-PT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endParaRPr lang="pt-PT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C2617846-1899-47DC-9740-51F1914A08FB}" type="slidenum">
              <a:rPr lang="pt-PT"/>
              <a:pPr/>
              <a:t>‹nº›</a:t>
            </a:fld>
            <a:endParaRPr lang="pt-PT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08AD6A1D-55D2-4FDB-BF63-EDC555AB4968}" type="slidenum">
              <a:rPr lang="en-GB"/>
              <a:pPr/>
              <a:t>‹nº›</a:t>
            </a:fld>
            <a:endParaRPr lang="en-GB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C73CB9D2-7A02-47ED-B376-E62D010D7BC3}" type="slidenum">
              <a:rPr lang="en-GB"/>
              <a:pPr/>
              <a:t>‹nº›</a:t>
            </a:fld>
            <a:endParaRPr lang="en-GB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27A5E0B5-E4E7-4FE7-AFE2-E41F1D98FD63}" type="slidenum">
              <a:rPr lang="en-GB"/>
              <a:pPr/>
              <a:t>‹nº›</a:t>
            </a:fld>
            <a:endParaRPr lang="en-GB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4963"/>
            <a:ext cx="4037013" cy="45243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6613" y="1604963"/>
            <a:ext cx="4038600" cy="45243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6C5573E3-83EB-4ACA-8FBB-89592A9A1E27}" type="slidenum">
              <a:rPr lang="en-GB"/>
              <a:pPr/>
              <a:t>‹nº›</a:t>
            </a:fld>
            <a:endParaRPr lang="en-GB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55554709-E260-42A6-83CE-17933F697388}" type="slidenum">
              <a:rPr lang="en-GB"/>
              <a:pPr/>
              <a:t>‹nº›</a:t>
            </a:fld>
            <a:endParaRPr lang="en-GB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C3B069DC-BDB1-4946-8F95-08C1B54F6EA5}" type="slidenum">
              <a:rPr lang="en-GB"/>
              <a:pPr/>
              <a:t>‹nº›</a:t>
            </a:fld>
            <a:endParaRPr lang="en-GB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74B1693E-DEF2-4697-A9D7-7BEE051F8748}" type="slidenum">
              <a:rPr lang="en-GB"/>
              <a:pPr/>
              <a:t>‹nº›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25A0C33B-FC67-42B4-B406-9A78FD59519E}" type="slidenum">
              <a:rPr lang="en-GB"/>
              <a:pPr/>
              <a:t>‹nº›</a:t>
            </a:fld>
            <a:endParaRPr lang="en-GB"/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7D1A2FF0-B6E3-44A0-9518-8F2E6D195CE3}" type="slidenum">
              <a:rPr lang="en-GB"/>
              <a:pPr/>
              <a:t>‹nº›</a:t>
            </a:fld>
            <a:endParaRPr lang="en-GB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21B1DDED-F259-47C5-823E-40F2A5141D34}" type="slidenum">
              <a:rPr lang="en-GB"/>
              <a:pPr/>
              <a:t>‹nº›</a:t>
            </a:fld>
            <a:endParaRPr lang="en-GB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302166EF-6FFE-4394-ADDE-3304545BB902}" type="slidenum">
              <a:rPr lang="en-GB"/>
              <a:pPr/>
              <a:t>‹nº›</a:t>
            </a:fld>
            <a:endParaRPr lang="en-GB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858000" y="1604963"/>
            <a:ext cx="2132013" cy="4524375"/>
          </a:xfrm>
        </p:spPr>
        <p:txBody>
          <a:bodyPr vert="eaVert"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1604963"/>
            <a:ext cx="6248400" cy="4524375"/>
          </a:xfrm>
        </p:spPr>
        <p:txBody>
          <a:bodyPr vert="eaVert"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F4A56A0C-FB8C-432F-87A4-690726E73267}" type="slidenum">
              <a:rPr lang="en-GB"/>
              <a:pPr/>
              <a:t>‹nº›</a:t>
            </a:fld>
            <a:endParaRPr lang="en-GB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971800" y="1828800"/>
            <a:ext cx="6018213" cy="2208213"/>
          </a:xfrm>
        </p:spPr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0"/>
          </p:nvPr>
        </p:nvSpPr>
        <p:spPr>
          <a:xfrm>
            <a:off x="457200" y="6248400"/>
            <a:ext cx="2132013" cy="455613"/>
          </a:xfrm>
        </p:spPr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idx="11"/>
          </p:nvPr>
        </p:nvSpPr>
        <p:spPr>
          <a:xfrm>
            <a:off x="3124200" y="6248400"/>
            <a:ext cx="2894013" cy="455613"/>
          </a:xfrm>
        </p:spPr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idx="12"/>
          </p:nvPr>
        </p:nvSpPr>
        <p:spPr>
          <a:xfrm>
            <a:off x="6553200" y="6248400"/>
            <a:ext cx="2132013" cy="455613"/>
          </a:xfrm>
        </p:spPr>
        <p:txBody>
          <a:bodyPr/>
          <a:lstStyle>
            <a:lvl1pPr>
              <a:defRPr/>
            </a:lvl1pPr>
          </a:lstStyle>
          <a:p>
            <a:fld id="{16016B47-B6FA-43BD-83CF-F33A4A6884B3}" type="slidenum">
              <a:rPr lang="en-GB"/>
              <a:pPr/>
              <a:t>‹nº›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FFEB9C55-B9F2-487D-925B-AB54E97F8CC1}" type="slidenum">
              <a:rPr lang="en-GB"/>
              <a:pPr/>
              <a:t>‹nº›</a:t>
            </a:fld>
            <a:endParaRPr lang="en-GB"/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981200"/>
            <a:ext cx="4037013" cy="42338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6613" y="1981200"/>
            <a:ext cx="4038600" cy="42338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63E0D3DB-FDA4-499E-B96A-76A7DFBF4984}" type="slidenum">
              <a:rPr lang="en-GB"/>
              <a:pPr/>
              <a:t>‹nº›</a:t>
            </a:fld>
            <a:endParaRPr lang="en-GB"/>
          </a:p>
        </p:txBody>
      </p:sp>
      <p:sp>
        <p:nvSpPr>
          <p:cNvPr id="7" name="Espaço Reservado para Data 6"/>
          <p:cNvSpPr>
            <a:spLocks noGrp="1"/>
          </p:cNvSpPr>
          <p:nvPr>
            <p:ph type="dt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Rodapé 6"/>
          <p:cNvSpPr>
            <a:spLocks noGrp="1"/>
          </p:cNvSpPr>
          <p:nvPr>
            <p:ph type="ft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A289AE70-4992-4CA5-B436-CB59B37F368F}" type="slidenum">
              <a:rPr lang="en-GB"/>
              <a:pPr/>
              <a:t>‹nº›</a:t>
            </a:fld>
            <a:endParaRPr lang="en-GB"/>
          </a:p>
        </p:txBody>
      </p:sp>
      <p:sp>
        <p:nvSpPr>
          <p:cNvPr id="9" name="Espaço Reservado para Data 8"/>
          <p:cNvSpPr>
            <a:spLocks noGrp="1"/>
          </p:cNvSpPr>
          <p:nvPr>
            <p:ph type="dt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5A5DB573-266B-4392-8EEE-00C674965C3E}" type="slidenum">
              <a:rPr lang="en-GB"/>
              <a:pPr/>
              <a:t>‹nº›</a:t>
            </a:fld>
            <a:endParaRPr lang="en-GB"/>
          </a:p>
        </p:txBody>
      </p:sp>
      <p:sp>
        <p:nvSpPr>
          <p:cNvPr id="5" name="Espaço Reservado para Data 4"/>
          <p:cNvSpPr>
            <a:spLocks noGrp="1"/>
          </p:cNvSpPr>
          <p:nvPr>
            <p:ph type="dt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Rodapé 1"/>
          <p:cNvSpPr>
            <a:spLocks noGrp="1"/>
          </p:cNvSpPr>
          <p:nvPr>
            <p:ph type="ft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E9F5092C-290C-4100-BC08-F41C54F0596F}" type="slidenum">
              <a:rPr lang="en-GB"/>
              <a:pPr/>
              <a:t>‹nº›</a:t>
            </a:fld>
            <a:endParaRPr lang="en-GB"/>
          </a:p>
        </p:txBody>
      </p:sp>
      <p:sp>
        <p:nvSpPr>
          <p:cNvPr id="4" name="Espaço Reservado para Data 3"/>
          <p:cNvSpPr>
            <a:spLocks noGrp="1"/>
          </p:cNvSpPr>
          <p:nvPr>
            <p:ph type="dt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73AE268F-4DE8-4B9C-9557-8CEA37FA6564}" type="slidenum">
              <a:rPr lang="en-GB"/>
              <a:pPr/>
              <a:t>‹nº›</a:t>
            </a:fld>
            <a:endParaRPr lang="en-GB"/>
          </a:p>
        </p:txBody>
      </p:sp>
      <p:sp>
        <p:nvSpPr>
          <p:cNvPr id="7" name="Espaço Reservado para Data 6"/>
          <p:cNvSpPr>
            <a:spLocks noGrp="1"/>
          </p:cNvSpPr>
          <p:nvPr>
            <p:ph type="dt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B9B1EBDB-3DB8-4540-9817-9FE542D1B56B}" type="slidenum">
              <a:rPr lang="en-GB"/>
              <a:pPr/>
              <a:t>‹nº›</a:t>
            </a:fld>
            <a:endParaRPr lang="en-GB"/>
          </a:p>
        </p:txBody>
      </p:sp>
      <p:sp>
        <p:nvSpPr>
          <p:cNvPr id="7" name="Espaço Reservado para Data 6"/>
          <p:cNvSpPr>
            <a:spLocks noGrp="1"/>
          </p:cNvSpPr>
          <p:nvPr>
            <p:ph type="dt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Rectangle 1"/>
          <p:cNvSpPr>
            <a:spLocks noGrp="1" noChangeArrowheads="1"/>
          </p:cNvSpPr>
          <p:nvPr>
            <p:ph type="ftr"/>
          </p:nvPr>
        </p:nvSpPr>
        <p:spPr bwMode="auto">
          <a:xfrm>
            <a:off x="3124200" y="6248400"/>
            <a:ext cx="2894013" cy="45561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 algn="ctr">
              <a:lnSpc>
                <a:spcPct val="100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</a:defRPr>
            </a:lvl1pPr>
          </a:lstStyle>
          <a:p>
            <a:endParaRPr lang="en-GB"/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sldNum"/>
          </p:nvPr>
        </p:nvSpPr>
        <p:spPr bwMode="auto">
          <a:xfrm>
            <a:off x="6553200" y="6248400"/>
            <a:ext cx="2132013" cy="45561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Font typeface="Arial Black" pitchFamily="34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Arial Black" pitchFamily="34" charset="0"/>
              </a:defRPr>
            </a:lvl1pPr>
          </a:lstStyle>
          <a:p>
            <a:fld id="{9F821BD5-14CF-4964-8ABB-FF178D04A300}" type="slidenum">
              <a:rPr lang="en-GB"/>
              <a:pPr/>
              <a:t>‹nº›</a:t>
            </a:fld>
            <a:endParaRPr lang="en-GB"/>
          </a:p>
        </p:txBody>
      </p:sp>
      <p:grpSp>
        <p:nvGrpSpPr>
          <p:cNvPr id="1027" name="Group 3"/>
          <p:cNvGrpSpPr>
            <a:grpSpLocks/>
          </p:cNvGrpSpPr>
          <p:nvPr/>
        </p:nvGrpSpPr>
        <p:grpSpPr bwMode="auto">
          <a:xfrm>
            <a:off x="0" y="0"/>
            <a:ext cx="9142413" cy="544513"/>
            <a:chOff x="0" y="0"/>
            <a:chExt cx="5759" cy="343"/>
          </a:xfrm>
        </p:grpSpPr>
        <p:sp>
          <p:nvSpPr>
            <p:cNvPr id="1028" name="Rectangle 4"/>
            <p:cNvSpPr>
              <a:spLocks noChangeArrowheads="1"/>
            </p:cNvSpPr>
            <p:nvPr/>
          </p:nvSpPr>
          <p:spPr bwMode="auto">
            <a:xfrm>
              <a:off x="0" y="0"/>
              <a:ext cx="180" cy="336"/>
            </a:xfrm>
            <a:prstGeom prst="rect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CCCCE6"/>
                </a:gs>
              </a:gsLst>
              <a:lin ang="108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1029" name="Rectangle 5"/>
            <p:cNvSpPr>
              <a:spLocks noChangeArrowheads="1"/>
            </p:cNvSpPr>
            <p:nvPr/>
          </p:nvSpPr>
          <p:spPr bwMode="auto">
            <a:xfrm>
              <a:off x="260" y="85"/>
              <a:ext cx="5500" cy="173"/>
            </a:xfrm>
            <a:prstGeom prst="rect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00007D"/>
                </a:gs>
              </a:gsLst>
              <a:lin ang="108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1030" name="Rectangle 6"/>
            <p:cNvSpPr>
              <a:spLocks noChangeArrowheads="1"/>
            </p:cNvSpPr>
            <p:nvPr/>
          </p:nvSpPr>
          <p:spPr bwMode="auto">
            <a:xfrm>
              <a:off x="258" y="85"/>
              <a:ext cx="87" cy="89"/>
            </a:xfrm>
            <a:prstGeom prst="rect">
              <a:avLst/>
            </a:prstGeom>
            <a:solidFill>
              <a:srgbClr val="CCCCE6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1031" name="Rectangle 7"/>
            <p:cNvSpPr>
              <a:spLocks noChangeArrowheads="1"/>
            </p:cNvSpPr>
            <p:nvPr/>
          </p:nvSpPr>
          <p:spPr bwMode="auto">
            <a:xfrm>
              <a:off x="345" y="0"/>
              <a:ext cx="88" cy="87"/>
            </a:xfrm>
            <a:prstGeom prst="rect">
              <a:avLst/>
            </a:prstGeom>
            <a:solidFill>
              <a:srgbClr val="CCCCE6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1032" name="Rectangle 8"/>
            <p:cNvSpPr>
              <a:spLocks noChangeArrowheads="1"/>
            </p:cNvSpPr>
            <p:nvPr/>
          </p:nvSpPr>
          <p:spPr bwMode="auto">
            <a:xfrm>
              <a:off x="345" y="85"/>
              <a:ext cx="88" cy="89"/>
            </a:xfrm>
            <a:prstGeom prst="rect">
              <a:avLst/>
            </a:prstGeom>
            <a:solidFill>
              <a:srgbClr val="9999CC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1033" name="Rectangle 9"/>
            <p:cNvSpPr>
              <a:spLocks noChangeArrowheads="1"/>
            </p:cNvSpPr>
            <p:nvPr/>
          </p:nvSpPr>
          <p:spPr bwMode="auto">
            <a:xfrm>
              <a:off x="173" y="173"/>
              <a:ext cx="86" cy="87"/>
            </a:xfrm>
            <a:prstGeom prst="rect">
              <a:avLst/>
            </a:prstGeom>
            <a:solidFill>
              <a:srgbClr val="CCCCE6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1034" name="Rectangle 10"/>
            <p:cNvSpPr>
              <a:spLocks noChangeArrowheads="1"/>
            </p:cNvSpPr>
            <p:nvPr/>
          </p:nvSpPr>
          <p:spPr bwMode="auto">
            <a:xfrm>
              <a:off x="83" y="86"/>
              <a:ext cx="89" cy="87"/>
            </a:xfrm>
            <a:prstGeom prst="rect">
              <a:avLst/>
            </a:prstGeom>
            <a:solidFill>
              <a:srgbClr val="00007D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1035" name="Rectangle 11"/>
            <p:cNvSpPr>
              <a:spLocks noChangeArrowheads="1"/>
            </p:cNvSpPr>
            <p:nvPr/>
          </p:nvSpPr>
          <p:spPr bwMode="auto">
            <a:xfrm>
              <a:off x="258" y="171"/>
              <a:ext cx="87" cy="87"/>
            </a:xfrm>
            <a:prstGeom prst="rect">
              <a:avLst/>
            </a:prstGeom>
            <a:solidFill>
              <a:srgbClr val="9999CC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1036" name="Rectangle 12"/>
            <p:cNvSpPr>
              <a:spLocks noChangeArrowheads="1"/>
            </p:cNvSpPr>
            <p:nvPr/>
          </p:nvSpPr>
          <p:spPr bwMode="auto">
            <a:xfrm>
              <a:off x="173" y="258"/>
              <a:ext cx="86" cy="86"/>
            </a:xfrm>
            <a:prstGeom prst="rect">
              <a:avLst/>
            </a:prstGeom>
            <a:solidFill>
              <a:srgbClr val="9999CC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pt-BR"/>
            </a:p>
          </p:txBody>
        </p:sp>
      </p:grpSp>
      <p:sp>
        <p:nvSpPr>
          <p:cNvPr id="1037" name="Rectangle 13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425450"/>
            <a:ext cx="8228013" cy="143351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smtClean="0"/>
              <a:t>Clique para editar o formato do título de texto</a:t>
            </a:r>
          </a:p>
        </p:txBody>
      </p:sp>
      <p:sp>
        <p:nvSpPr>
          <p:cNvPr id="1038" name="Rectangle 14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981200"/>
            <a:ext cx="8228013" cy="423386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smtClean="0"/>
              <a:t>Clique para editar o formato do texto em estrutura de tópicos</a:t>
            </a:r>
          </a:p>
          <a:p>
            <a:pPr lvl="1"/>
            <a:r>
              <a:rPr lang="en-GB" smtClean="0"/>
              <a:t>Segundo Nível da Estrutura de Tópicos</a:t>
            </a:r>
          </a:p>
          <a:p>
            <a:pPr lvl="2"/>
            <a:r>
              <a:rPr lang="en-GB" smtClean="0"/>
              <a:t>Terceiro Nível da Estrutura de Tópicos</a:t>
            </a:r>
          </a:p>
          <a:p>
            <a:pPr lvl="3"/>
            <a:r>
              <a:rPr lang="en-GB" smtClean="0"/>
              <a:t>Quarto Nível da Estrutura de Tópicos</a:t>
            </a:r>
          </a:p>
          <a:p>
            <a:pPr lvl="4"/>
            <a:r>
              <a:rPr lang="en-GB" smtClean="0"/>
              <a:t>Quinto Nível da Estrutura de Tópicos</a:t>
            </a:r>
          </a:p>
          <a:p>
            <a:pPr lvl="4"/>
            <a:r>
              <a:rPr lang="en-GB" smtClean="0"/>
              <a:t>Sexto Nível da Estrutura de Tópicos</a:t>
            </a:r>
          </a:p>
          <a:p>
            <a:pPr lvl="4"/>
            <a:r>
              <a:rPr lang="en-GB" smtClean="0"/>
              <a:t>Sétimo Nível da Estrutura de Tópicos</a:t>
            </a:r>
          </a:p>
          <a:p>
            <a:pPr lvl="4"/>
            <a:r>
              <a:rPr lang="en-GB" smtClean="0"/>
              <a:t>Oitavo Nível da Estrutura de Tópicos</a:t>
            </a:r>
          </a:p>
          <a:p>
            <a:pPr lvl="4"/>
            <a:r>
              <a:rPr lang="en-GB" smtClean="0"/>
              <a:t>Nono Nível da Estrutura de Tópicos</a:t>
            </a:r>
          </a:p>
        </p:txBody>
      </p:sp>
      <p:sp>
        <p:nvSpPr>
          <p:cNvPr id="1039" name="Rectangle 15"/>
          <p:cNvSpPr>
            <a:spLocks noGrp="1" noChangeArrowheads="1"/>
          </p:cNvSpPr>
          <p:nvPr>
            <p:ph type="dt"/>
          </p:nvPr>
        </p:nvSpPr>
        <p:spPr bwMode="auto">
          <a:xfrm>
            <a:off x="457200" y="6245225"/>
            <a:ext cx="2132013" cy="47466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</a:defRPr>
            </a:lvl1pPr>
          </a:lstStyle>
          <a:p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73" r:id="rId12"/>
  </p:sldLayoutIdLst>
  <p:txStyles>
    <p:titleStyle>
      <a:lvl1pPr algn="l" defTabSz="449263" rtl="0" fontAlgn="base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Arial" charset="0"/>
        <a:defRPr sz="4400">
          <a:solidFill>
            <a:srgbClr val="000000"/>
          </a:solidFill>
          <a:latin typeface="+mj-lt"/>
          <a:ea typeface="+mj-ea"/>
          <a:cs typeface="+mj-cs"/>
        </a:defRPr>
      </a:lvl1pPr>
      <a:lvl2pPr algn="l" defTabSz="449263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Arial" charset="0"/>
        <a:defRPr sz="4400">
          <a:solidFill>
            <a:srgbClr val="000000"/>
          </a:solidFill>
          <a:latin typeface="Times New Roman" pitchFamily="18" charset="0"/>
          <a:ea typeface="Lucida Sans Unicode" charset="0"/>
          <a:cs typeface="Lucida Sans Unicode" charset="0"/>
        </a:defRPr>
      </a:lvl2pPr>
      <a:lvl3pPr algn="l" defTabSz="449263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Arial" charset="0"/>
        <a:defRPr sz="4400">
          <a:solidFill>
            <a:srgbClr val="000000"/>
          </a:solidFill>
          <a:latin typeface="Times New Roman" pitchFamily="18" charset="0"/>
          <a:ea typeface="Lucida Sans Unicode" charset="0"/>
          <a:cs typeface="Lucida Sans Unicode" charset="0"/>
        </a:defRPr>
      </a:lvl3pPr>
      <a:lvl4pPr algn="l" defTabSz="449263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Arial" charset="0"/>
        <a:defRPr sz="4400">
          <a:solidFill>
            <a:srgbClr val="000000"/>
          </a:solidFill>
          <a:latin typeface="Times New Roman" pitchFamily="18" charset="0"/>
          <a:ea typeface="Lucida Sans Unicode" charset="0"/>
          <a:cs typeface="Lucida Sans Unicode" charset="0"/>
        </a:defRPr>
      </a:lvl4pPr>
      <a:lvl5pPr algn="l" defTabSz="449263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Arial" charset="0"/>
        <a:defRPr sz="4400">
          <a:solidFill>
            <a:srgbClr val="000000"/>
          </a:solidFill>
          <a:latin typeface="Times New Roman" pitchFamily="18" charset="0"/>
          <a:ea typeface="Lucida Sans Unicode" charset="0"/>
          <a:cs typeface="Lucida Sans Unicode" charset="0"/>
        </a:defRPr>
      </a:lvl5pPr>
      <a:lvl6pPr marL="457200" algn="l" defTabSz="449263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Arial" charset="0"/>
        <a:defRPr sz="4400">
          <a:solidFill>
            <a:srgbClr val="000000"/>
          </a:solidFill>
          <a:latin typeface="Times New Roman" pitchFamily="18" charset="0"/>
          <a:ea typeface="Lucida Sans Unicode" charset="0"/>
          <a:cs typeface="Lucida Sans Unicode" charset="0"/>
        </a:defRPr>
      </a:lvl6pPr>
      <a:lvl7pPr marL="914400" algn="l" defTabSz="449263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Arial" charset="0"/>
        <a:defRPr sz="4400">
          <a:solidFill>
            <a:srgbClr val="000000"/>
          </a:solidFill>
          <a:latin typeface="Times New Roman" pitchFamily="18" charset="0"/>
          <a:ea typeface="Lucida Sans Unicode" charset="0"/>
          <a:cs typeface="Lucida Sans Unicode" charset="0"/>
        </a:defRPr>
      </a:lvl7pPr>
      <a:lvl8pPr marL="1371600" algn="l" defTabSz="449263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Arial" charset="0"/>
        <a:defRPr sz="4400">
          <a:solidFill>
            <a:srgbClr val="000000"/>
          </a:solidFill>
          <a:latin typeface="Times New Roman" pitchFamily="18" charset="0"/>
          <a:ea typeface="Lucida Sans Unicode" charset="0"/>
          <a:cs typeface="Lucida Sans Unicode" charset="0"/>
        </a:defRPr>
      </a:lvl8pPr>
      <a:lvl9pPr marL="1828800" algn="l" defTabSz="449263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Arial" charset="0"/>
        <a:defRPr sz="4400">
          <a:solidFill>
            <a:srgbClr val="000000"/>
          </a:solidFill>
          <a:latin typeface="Times New Roman" pitchFamily="18" charset="0"/>
          <a:ea typeface="Lucida Sans Unicode" charset="0"/>
          <a:cs typeface="Lucida Sans Unicode" charset="0"/>
        </a:defRPr>
      </a:lvl9pPr>
    </p:titleStyle>
    <p:bodyStyle>
      <a:lvl1pPr marL="341313" indent="-341313" algn="l" defTabSz="449263" rtl="0" fontAlgn="base">
        <a:lnSpc>
          <a:spcPct val="93000"/>
        </a:lnSpc>
        <a:spcBef>
          <a:spcPts val="800"/>
        </a:spcBef>
        <a:spcAft>
          <a:spcPct val="0"/>
        </a:spcAft>
        <a:buClr>
          <a:srgbClr val="00007D"/>
        </a:buClr>
        <a:buSzPct val="75000"/>
        <a:buFont typeface="Wingdings" pitchFamily="2" charset="2"/>
        <a:buChar char="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1363" indent="-284163" algn="l" defTabSz="449263" rtl="0" fontAlgn="base">
        <a:lnSpc>
          <a:spcPct val="93000"/>
        </a:lnSpc>
        <a:spcBef>
          <a:spcPts val="700"/>
        </a:spcBef>
        <a:spcAft>
          <a:spcPct val="0"/>
        </a:spcAft>
        <a:buClr>
          <a:srgbClr val="9999CC"/>
        </a:buClr>
        <a:buSzPct val="80000"/>
        <a:buFont typeface="Wingdings" pitchFamily="2" charset="2"/>
        <a:buChar char=""/>
        <a:defRPr sz="28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49263" rtl="0" fontAlgn="base">
        <a:lnSpc>
          <a:spcPct val="93000"/>
        </a:lnSpc>
        <a:spcBef>
          <a:spcPts val="600"/>
        </a:spcBef>
        <a:spcAft>
          <a:spcPct val="0"/>
        </a:spcAft>
        <a:buClr>
          <a:srgbClr val="00007D"/>
        </a:buClr>
        <a:buSzPct val="65000"/>
        <a:buFont typeface="Wingdings" pitchFamily="2" charset="2"/>
        <a:buChar char=""/>
        <a:defRPr sz="24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49263" rtl="0" fontAlgn="base">
        <a:lnSpc>
          <a:spcPct val="93000"/>
        </a:lnSpc>
        <a:spcBef>
          <a:spcPts val="500"/>
        </a:spcBef>
        <a:spcAft>
          <a:spcPct val="0"/>
        </a:spcAft>
        <a:buClr>
          <a:srgbClr val="9999CC"/>
        </a:buClr>
        <a:buSzPct val="70000"/>
        <a:buFont typeface="Wingdings" pitchFamily="2" charset="2"/>
        <a:buChar char=""/>
        <a:defRPr sz="20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49263" rtl="0" fontAlgn="base">
        <a:lnSpc>
          <a:spcPct val="93000"/>
        </a:lnSpc>
        <a:spcBef>
          <a:spcPts val="500"/>
        </a:spcBef>
        <a:spcAft>
          <a:spcPct val="0"/>
        </a:spcAft>
        <a:buClr>
          <a:srgbClr val="9999CC"/>
        </a:buClr>
        <a:buSzPct val="100000"/>
        <a:buFont typeface="Wingdings" pitchFamily="2" charset="2"/>
        <a:buChar char=""/>
        <a:defRPr sz="20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49263" rtl="0" fontAlgn="base">
        <a:lnSpc>
          <a:spcPct val="93000"/>
        </a:lnSpc>
        <a:spcBef>
          <a:spcPts val="500"/>
        </a:spcBef>
        <a:spcAft>
          <a:spcPct val="0"/>
        </a:spcAft>
        <a:buClr>
          <a:srgbClr val="9999CC"/>
        </a:buClr>
        <a:buSzPct val="100000"/>
        <a:buFont typeface="Wingdings" pitchFamily="2" charset="2"/>
        <a:buChar char="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49263" rtl="0" fontAlgn="base">
        <a:lnSpc>
          <a:spcPct val="93000"/>
        </a:lnSpc>
        <a:spcBef>
          <a:spcPts val="500"/>
        </a:spcBef>
        <a:spcAft>
          <a:spcPct val="0"/>
        </a:spcAft>
        <a:buClr>
          <a:srgbClr val="9999CC"/>
        </a:buClr>
        <a:buSzPct val="100000"/>
        <a:buFont typeface="Wingdings" pitchFamily="2" charset="2"/>
        <a:buChar char="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49263" rtl="0" fontAlgn="base">
        <a:lnSpc>
          <a:spcPct val="93000"/>
        </a:lnSpc>
        <a:spcBef>
          <a:spcPts val="500"/>
        </a:spcBef>
        <a:spcAft>
          <a:spcPct val="0"/>
        </a:spcAft>
        <a:buClr>
          <a:srgbClr val="9999CC"/>
        </a:buClr>
        <a:buSzPct val="100000"/>
        <a:buFont typeface="Wingdings" pitchFamily="2" charset="2"/>
        <a:buChar char="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49263" rtl="0" fontAlgn="base">
        <a:lnSpc>
          <a:spcPct val="93000"/>
        </a:lnSpc>
        <a:spcBef>
          <a:spcPts val="500"/>
        </a:spcBef>
        <a:spcAft>
          <a:spcPct val="0"/>
        </a:spcAft>
        <a:buClr>
          <a:srgbClr val="9999CC"/>
        </a:buClr>
        <a:buSzPct val="100000"/>
        <a:buFont typeface="Wingdings" pitchFamily="2" charset="2"/>
        <a:buChar char="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49" name="Group 1"/>
          <p:cNvGrpSpPr>
            <a:grpSpLocks/>
          </p:cNvGrpSpPr>
          <p:nvPr/>
        </p:nvGrpSpPr>
        <p:grpSpPr bwMode="auto">
          <a:xfrm>
            <a:off x="0" y="0"/>
            <a:ext cx="9142413" cy="6856413"/>
            <a:chOff x="0" y="0"/>
            <a:chExt cx="5759" cy="4319"/>
          </a:xfrm>
        </p:grpSpPr>
        <p:sp>
          <p:nvSpPr>
            <p:cNvPr id="2050" name="Rectangle 2"/>
            <p:cNvSpPr>
              <a:spLocks noChangeArrowheads="1"/>
            </p:cNvSpPr>
            <p:nvPr/>
          </p:nvSpPr>
          <p:spPr bwMode="auto">
            <a:xfrm>
              <a:off x="0" y="0"/>
              <a:ext cx="2208" cy="4320"/>
            </a:xfrm>
            <a:prstGeom prst="rect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CCCCE6"/>
                </a:gs>
              </a:gsLst>
              <a:lin ang="108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2051" name="Rectangle 3"/>
            <p:cNvSpPr>
              <a:spLocks noChangeArrowheads="1"/>
            </p:cNvSpPr>
            <p:nvPr/>
          </p:nvSpPr>
          <p:spPr bwMode="auto">
            <a:xfrm>
              <a:off x="1081" y="1065"/>
              <a:ext cx="4679" cy="1596"/>
            </a:xfrm>
            <a:prstGeom prst="rect">
              <a:avLst/>
            </a:prstGeom>
            <a:solidFill>
              <a:srgbClr val="00007D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pt-BR"/>
            </a:p>
          </p:txBody>
        </p:sp>
        <p:grpSp>
          <p:nvGrpSpPr>
            <p:cNvPr id="2052" name="Group 4"/>
            <p:cNvGrpSpPr>
              <a:grpSpLocks/>
            </p:cNvGrpSpPr>
            <p:nvPr/>
          </p:nvGrpSpPr>
          <p:grpSpPr bwMode="auto">
            <a:xfrm>
              <a:off x="0" y="672"/>
              <a:ext cx="1805" cy="1988"/>
              <a:chOff x="0" y="672"/>
              <a:chExt cx="1805" cy="1988"/>
            </a:xfrm>
          </p:grpSpPr>
          <p:sp>
            <p:nvSpPr>
              <p:cNvPr id="2053" name="Rectangle 5"/>
              <p:cNvSpPr>
                <a:spLocks noChangeArrowheads="1"/>
              </p:cNvSpPr>
              <p:nvPr/>
            </p:nvSpPr>
            <p:spPr bwMode="auto">
              <a:xfrm>
                <a:off x="361" y="2257"/>
                <a:ext cx="363" cy="404"/>
              </a:xfrm>
              <a:prstGeom prst="rect">
                <a:avLst/>
              </a:prstGeom>
              <a:solidFill>
                <a:srgbClr val="9999CC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2054" name="Rectangle 6"/>
              <p:cNvSpPr>
                <a:spLocks noChangeArrowheads="1"/>
              </p:cNvSpPr>
              <p:nvPr/>
            </p:nvSpPr>
            <p:spPr bwMode="auto">
              <a:xfrm>
                <a:off x="1081" y="1065"/>
                <a:ext cx="362" cy="405"/>
              </a:xfrm>
              <a:prstGeom prst="rect">
                <a:avLst/>
              </a:prstGeom>
              <a:solidFill>
                <a:srgbClr val="CCCCE6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2055" name="Rectangle 7"/>
              <p:cNvSpPr>
                <a:spLocks noChangeArrowheads="1"/>
              </p:cNvSpPr>
              <p:nvPr/>
            </p:nvSpPr>
            <p:spPr bwMode="auto">
              <a:xfrm>
                <a:off x="1437" y="672"/>
                <a:ext cx="369" cy="400"/>
              </a:xfrm>
              <a:prstGeom prst="rect">
                <a:avLst/>
              </a:prstGeom>
              <a:solidFill>
                <a:srgbClr val="CCCCE6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2056" name="Rectangle 8"/>
              <p:cNvSpPr>
                <a:spLocks noChangeArrowheads="1"/>
              </p:cNvSpPr>
              <p:nvPr/>
            </p:nvSpPr>
            <p:spPr bwMode="auto">
              <a:xfrm>
                <a:off x="719" y="2257"/>
                <a:ext cx="368" cy="404"/>
              </a:xfrm>
              <a:prstGeom prst="rect">
                <a:avLst/>
              </a:prstGeom>
              <a:solidFill>
                <a:srgbClr val="00007D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2057" name="Rectangle 9"/>
              <p:cNvSpPr>
                <a:spLocks noChangeArrowheads="1"/>
              </p:cNvSpPr>
              <p:nvPr/>
            </p:nvSpPr>
            <p:spPr bwMode="auto">
              <a:xfrm>
                <a:off x="1437" y="1065"/>
                <a:ext cx="369" cy="405"/>
              </a:xfrm>
              <a:prstGeom prst="rect">
                <a:avLst/>
              </a:prstGeom>
              <a:solidFill>
                <a:srgbClr val="9999CC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2058" name="Rectangle 10"/>
              <p:cNvSpPr>
                <a:spLocks noChangeArrowheads="1"/>
              </p:cNvSpPr>
              <p:nvPr/>
            </p:nvSpPr>
            <p:spPr bwMode="auto">
              <a:xfrm>
                <a:off x="719" y="1464"/>
                <a:ext cx="368" cy="399"/>
              </a:xfrm>
              <a:prstGeom prst="rect">
                <a:avLst/>
              </a:prstGeom>
              <a:solidFill>
                <a:srgbClr val="CCCCE6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2059" name="Rectangle 11"/>
              <p:cNvSpPr>
                <a:spLocks noChangeArrowheads="1"/>
              </p:cNvSpPr>
              <p:nvPr/>
            </p:nvSpPr>
            <p:spPr bwMode="auto">
              <a:xfrm>
                <a:off x="0" y="1464"/>
                <a:ext cx="367" cy="399"/>
              </a:xfrm>
              <a:prstGeom prst="rect">
                <a:avLst/>
              </a:prstGeom>
              <a:solidFill>
                <a:srgbClr val="00007D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2060" name="Rectangle 12"/>
              <p:cNvSpPr>
                <a:spLocks noChangeArrowheads="1"/>
              </p:cNvSpPr>
              <p:nvPr/>
            </p:nvSpPr>
            <p:spPr bwMode="auto">
              <a:xfrm>
                <a:off x="1081" y="1464"/>
                <a:ext cx="362" cy="399"/>
              </a:xfrm>
              <a:prstGeom prst="rect">
                <a:avLst/>
              </a:prstGeom>
              <a:solidFill>
                <a:srgbClr val="9999CC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2061" name="Rectangle 13"/>
              <p:cNvSpPr>
                <a:spLocks noChangeArrowheads="1"/>
              </p:cNvSpPr>
              <p:nvPr/>
            </p:nvSpPr>
            <p:spPr bwMode="auto">
              <a:xfrm>
                <a:off x="361" y="1857"/>
                <a:ext cx="363" cy="406"/>
              </a:xfrm>
              <a:prstGeom prst="rect">
                <a:avLst/>
              </a:prstGeom>
              <a:solidFill>
                <a:srgbClr val="CCCCE6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2062" name="Rectangle 14"/>
              <p:cNvSpPr>
                <a:spLocks noChangeArrowheads="1"/>
              </p:cNvSpPr>
              <p:nvPr/>
            </p:nvSpPr>
            <p:spPr bwMode="auto">
              <a:xfrm>
                <a:off x="719" y="1857"/>
                <a:ext cx="368" cy="406"/>
              </a:xfrm>
              <a:prstGeom prst="rect">
                <a:avLst/>
              </a:prstGeom>
              <a:solidFill>
                <a:srgbClr val="9999CC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pt-BR"/>
              </a:p>
            </p:txBody>
          </p:sp>
        </p:grpSp>
      </p:grpSp>
      <p:sp>
        <p:nvSpPr>
          <p:cNvPr id="2063" name="Rectangle 15"/>
          <p:cNvSpPr>
            <a:spLocks noGrp="1" noChangeArrowheads="1"/>
          </p:cNvSpPr>
          <p:nvPr>
            <p:ph type="dt"/>
          </p:nvPr>
        </p:nvSpPr>
        <p:spPr bwMode="auto">
          <a:xfrm>
            <a:off x="457200" y="6248400"/>
            <a:ext cx="2132013" cy="45561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SzPct val="45000"/>
              <a:buFont typeface="StarSymbol" charset="0"/>
              <a:buNone/>
              <a:tabLst>
                <a:tab pos="723900" algn="l"/>
                <a:tab pos="14478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1pPr>
          </a:lstStyle>
          <a:p>
            <a:endParaRPr lang="en-GB"/>
          </a:p>
        </p:txBody>
      </p:sp>
      <p:sp>
        <p:nvSpPr>
          <p:cNvPr id="2064" name="Rectangle 16"/>
          <p:cNvSpPr>
            <a:spLocks noGrp="1" noChangeArrowheads="1"/>
          </p:cNvSpPr>
          <p:nvPr>
            <p:ph type="ftr"/>
          </p:nvPr>
        </p:nvSpPr>
        <p:spPr bwMode="auto">
          <a:xfrm>
            <a:off x="3124200" y="6248400"/>
            <a:ext cx="2894013" cy="45561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 algn="ctr">
              <a:lnSpc>
                <a:spcPct val="100000"/>
              </a:lnSpc>
              <a:buSzPct val="45000"/>
              <a:buFont typeface="StarSymbol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1pPr>
          </a:lstStyle>
          <a:p>
            <a:endParaRPr lang="en-GB"/>
          </a:p>
        </p:txBody>
      </p:sp>
      <p:sp>
        <p:nvSpPr>
          <p:cNvPr id="2065" name="Rectangle 17"/>
          <p:cNvSpPr>
            <a:spLocks noGrp="1" noChangeArrowheads="1"/>
          </p:cNvSpPr>
          <p:nvPr>
            <p:ph type="sldNum"/>
          </p:nvPr>
        </p:nvSpPr>
        <p:spPr bwMode="auto">
          <a:xfrm>
            <a:off x="6553200" y="6248400"/>
            <a:ext cx="2132013" cy="45561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Font typeface="Arial Black" pitchFamily="34" charset="0"/>
              <a:buNone/>
              <a:tabLst>
                <a:tab pos="723900" algn="l"/>
                <a:tab pos="1447800" algn="l"/>
              </a:tabLst>
              <a:defRPr sz="1200">
                <a:solidFill>
                  <a:srgbClr val="000000"/>
                </a:solidFill>
                <a:latin typeface="Arial Black" pitchFamily="34" charset="0"/>
              </a:defRPr>
            </a:lvl1pPr>
          </a:lstStyle>
          <a:p>
            <a:fld id="{C7A6FC09-139C-489F-A233-ECA05AEBF61D}" type="slidenum">
              <a:rPr lang="en-GB"/>
              <a:pPr/>
              <a:t>‹nº›</a:t>
            </a:fld>
            <a:endParaRPr lang="en-GB"/>
          </a:p>
        </p:txBody>
      </p:sp>
      <p:sp>
        <p:nvSpPr>
          <p:cNvPr id="2066" name="Rectangle 18"/>
          <p:cNvSpPr>
            <a:spLocks noGrp="1" noChangeArrowheads="1"/>
          </p:cNvSpPr>
          <p:nvPr>
            <p:ph type="title"/>
          </p:nvPr>
        </p:nvSpPr>
        <p:spPr bwMode="auto">
          <a:xfrm>
            <a:off x="2971800" y="1828800"/>
            <a:ext cx="6018213" cy="220821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smtClean="0"/>
              <a:t>Clique para editar o formato do título de texto</a:t>
            </a:r>
          </a:p>
        </p:txBody>
      </p:sp>
      <p:sp>
        <p:nvSpPr>
          <p:cNvPr id="2067" name="Rectangle 19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4963"/>
            <a:ext cx="8228013" cy="452437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smtClean="0"/>
              <a:t>Clique para editar o formato do texto em estrutura de tópicos</a:t>
            </a:r>
          </a:p>
          <a:p>
            <a:pPr lvl="1"/>
            <a:r>
              <a:rPr lang="en-GB" smtClean="0"/>
              <a:t>Segundo Nível da Estrutura de Tópicos</a:t>
            </a:r>
          </a:p>
          <a:p>
            <a:pPr lvl="2"/>
            <a:r>
              <a:rPr lang="en-GB" smtClean="0"/>
              <a:t>Terceiro Nível da Estrutura de Tópicos</a:t>
            </a:r>
          </a:p>
          <a:p>
            <a:pPr lvl="3"/>
            <a:r>
              <a:rPr lang="en-GB" smtClean="0"/>
              <a:t>Quarto Nível da Estrutura de Tópicos</a:t>
            </a:r>
          </a:p>
          <a:p>
            <a:pPr lvl="4"/>
            <a:r>
              <a:rPr lang="en-GB" smtClean="0"/>
              <a:t>Quinto Nível da Estrutura de Tópicos</a:t>
            </a:r>
          </a:p>
          <a:p>
            <a:pPr lvl="4"/>
            <a:r>
              <a:rPr lang="en-GB" smtClean="0"/>
              <a:t>Sexto Nível da Estrutura de Tópicos</a:t>
            </a:r>
          </a:p>
          <a:p>
            <a:pPr lvl="4"/>
            <a:r>
              <a:rPr lang="en-GB" smtClean="0"/>
              <a:t>Sétimo Nível da Estrutura de Tópicos</a:t>
            </a:r>
          </a:p>
          <a:p>
            <a:pPr lvl="4"/>
            <a:r>
              <a:rPr lang="en-GB" smtClean="0"/>
              <a:t>Oitavo Nível da Estrutura de Tópicos</a:t>
            </a:r>
          </a:p>
          <a:p>
            <a:pPr lvl="4"/>
            <a:r>
              <a:rPr lang="en-GB" smtClean="0"/>
              <a:t>Nono Nível da Estrutura de Tópicos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449263" rtl="0" fontAlgn="base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Arial" charset="0"/>
        <a:defRPr sz="4400">
          <a:solidFill>
            <a:srgbClr val="000000"/>
          </a:solidFill>
          <a:latin typeface="+mj-lt"/>
          <a:ea typeface="+mj-ea"/>
          <a:cs typeface="+mj-cs"/>
        </a:defRPr>
      </a:lvl1pPr>
      <a:lvl2pPr algn="l" defTabSz="449263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Arial" charset="0"/>
        <a:defRPr sz="4400">
          <a:solidFill>
            <a:srgbClr val="000000"/>
          </a:solidFill>
          <a:latin typeface="Times New Roman" pitchFamily="18" charset="0"/>
          <a:ea typeface="Lucida Sans Unicode" charset="0"/>
          <a:cs typeface="Lucida Sans Unicode" charset="0"/>
        </a:defRPr>
      </a:lvl2pPr>
      <a:lvl3pPr algn="l" defTabSz="449263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Arial" charset="0"/>
        <a:defRPr sz="4400">
          <a:solidFill>
            <a:srgbClr val="000000"/>
          </a:solidFill>
          <a:latin typeface="Times New Roman" pitchFamily="18" charset="0"/>
          <a:ea typeface="Lucida Sans Unicode" charset="0"/>
          <a:cs typeface="Lucida Sans Unicode" charset="0"/>
        </a:defRPr>
      </a:lvl3pPr>
      <a:lvl4pPr algn="l" defTabSz="449263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Arial" charset="0"/>
        <a:defRPr sz="4400">
          <a:solidFill>
            <a:srgbClr val="000000"/>
          </a:solidFill>
          <a:latin typeface="Times New Roman" pitchFamily="18" charset="0"/>
          <a:ea typeface="Lucida Sans Unicode" charset="0"/>
          <a:cs typeface="Lucida Sans Unicode" charset="0"/>
        </a:defRPr>
      </a:lvl4pPr>
      <a:lvl5pPr algn="l" defTabSz="449263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Arial" charset="0"/>
        <a:defRPr sz="4400">
          <a:solidFill>
            <a:srgbClr val="000000"/>
          </a:solidFill>
          <a:latin typeface="Times New Roman" pitchFamily="18" charset="0"/>
          <a:ea typeface="Lucida Sans Unicode" charset="0"/>
          <a:cs typeface="Lucida Sans Unicode" charset="0"/>
        </a:defRPr>
      </a:lvl5pPr>
      <a:lvl6pPr marL="457200" algn="l" defTabSz="449263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Arial" charset="0"/>
        <a:defRPr sz="4400">
          <a:solidFill>
            <a:srgbClr val="000000"/>
          </a:solidFill>
          <a:latin typeface="Times New Roman" pitchFamily="18" charset="0"/>
          <a:ea typeface="Lucida Sans Unicode" charset="0"/>
          <a:cs typeface="Lucida Sans Unicode" charset="0"/>
        </a:defRPr>
      </a:lvl6pPr>
      <a:lvl7pPr marL="914400" algn="l" defTabSz="449263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Arial" charset="0"/>
        <a:defRPr sz="4400">
          <a:solidFill>
            <a:srgbClr val="000000"/>
          </a:solidFill>
          <a:latin typeface="Times New Roman" pitchFamily="18" charset="0"/>
          <a:ea typeface="Lucida Sans Unicode" charset="0"/>
          <a:cs typeface="Lucida Sans Unicode" charset="0"/>
        </a:defRPr>
      </a:lvl7pPr>
      <a:lvl8pPr marL="1371600" algn="l" defTabSz="449263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Arial" charset="0"/>
        <a:defRPr sz="4400">
          <a:solidFill>
            <a:srgbClr val="000000"/>
          </a:solidFill>
          <a:latin typeface="Times New Roman" pitchFamily="18" charset="0"/>
          <a:ea typeface="Lucida Sans Unicode" charset="0"/>
          <a:cs typeface="Lucida Sans Unicode" charset="0"/>
        </a:defRPr>
      </a:lvl8pPr>
      <a:lvl9pPr marL="1828800" algn="l" defTabSz="449263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Arial" charset="0"/>
        <a:defRPr sz="4400">
          <a:solidFill>
            <a:srgbClr val="000000"/>
          </a:solidFill>
          <a:latin typeface="Times New Roman" pitchFamily="18" charset="0"/>
          <a:ea typeface="Lucida Sans Unicode" charset="0"/>
          <a:cs typeface="Lucida Sans Unicode" charset="0"/>
        </a:defRPr>
      </a:lvl9pPr>
    </p:titleStyle>
    <p:bodyStyle>
      <a:lvl1pPr marL="341313" indent="-341313" algn="l" defTabSz="449263" rtl="0" fontAlgn="base">
        <a:lnSpc>
          <a:spcPct val="93000"/>
        </a:lnSpc>
        <a:spcBef>
          <a:spcPts val="800"/>
        </a:spcBef>
        <a:spcAft>
          <a:spcPct val="0"/>
        </a:spcAft>
        <a:buClr>
          <a:srgbClr val="00007D"/>
        </a:buClr>
        <a:buSzPct val="75000"/>
        <a:buFont typeface="Wingdings" pitchFamily="2" charset="2"/>
        <a:buChar char="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1363" indent="-284163" algn="l" defTabSz="449263" rtl="0" fontAlgn="base">
        <a:lnSpc>
          <a:spcPct val="93000"/>
        </a:lnSpc>
        <a:spcBef>
          <a:spcPts val="700"/>
        </a:spcBef>
        <a:spcAft>
          <a:spcPct val="0"/>
        </a:spcAft>
        <a:buClr>
          <a:srgbClr val="9999CC"/>
        </a:buClr>
        <a:buSzPct val="80000"/>
        <a:buFont typeface="Wingdings" pitchFamily="2" charset="2"/>
        <a:buChar char=""/>
        <a:defRPr sz="28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49263" rtl="0" fontAlgn="base">
        <a:lnSpc>
          <a:spcPct val="93000"/>
        </a:lnSpc>
        <a:spcBef>
          <a:spcPts val="600"/>
        </a:spcBef>
        <a:spcAft>
          <a:spcPct val="0"/>
        </a:spcAft>
        <a:buClr>
          <a:srgbClr val="00007D"/>
        </a:buClr>
        <a:buSzPct val="65000"/>
        <a:buFont typeface="Wingdings" pitchFamily="2" charset="2"/>
        <a:buChar char=""/>
        <a:defRPr sz="24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49263" rtl="0" fontAlgn="base">
        <a:lnSpc>
          <a:spcPct val="93000"/>
        </a:lnSpc>
        <a:spcBef>
          <a:spcPts val="500"/>
        </a:spcBef>
        <a:spcAft>
          <a:spcPct val="0"/>
        </a:spcAft>
        <a:buClr>
          <a:srgbClr val="9999CC"/>
        </a:buClr>
        <a:buSzPct val="70000"/>
        <a:buFont typeface="Wingdings" pitchFamily="2" charset="2"/>
        <a:buChar char=""/>
        <a:defRPr sz="20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49263" rtl="0" fontAlgn="base">
        <a:lnSpc>
          <a:spcPct val="93000"/>
        </a:lnSpc>
        <a:spcBef>
          <a:spcPts val="500"/>
        </a:spcBef>
        <a:spcAft>
          <a:spcPct val="0"/>
        </a:spcAft>
        <a:buClr>
          <a:srgbClr val="9999CC"/>
        </a:buClr>
        <a:buSzPct val="100000"/>
        <a:buFont typeface="Wingdings" pitchFamily="2" charset="2"/>
        <a:buChar char=""/>
        <a:defRPr sz="20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49263" rtl="0" fontAlgn="base">
        <a:lnSpc>
          <a:spcPct val="93000"/>
        </a:lnSpc>
        <a:spcBef>
          <a:spcPts val="500"/>
        </a:spcBef>
        <a:spcAft>
          <a:spcPct val="0"/>
        </a:spcAft>
        <a:buClr>
          <a:srgbClr val="9999CC"/>
        </a:buClr>
        <a:buSzPct val="100000"/>
        <a:buFont typeface="Wingdings" pitchFamily="2" charset="2"/>
        <a:buChar char="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49263" rtl="0" fontAlgn="base">
        <a:lnSpc>
          <a:spcPct val="93000"/>
        </a:lnSpc>
        <a:spcBef>
          <a:spcPts val="500"/>
        </a:spcBef>
        <a:spcAft>
          <a:spcPct val="0"/>
        </a:spcAft>
        <a:buClr>
          <a:srgbClr val="9999CC"/>
        </a:buClr>
        <a:buSzPct val="100000"/>
        <a:buFont typeface="Wingdings" pitchFamily="2" charset="2"/>
        <a:buChar char="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49263" rtl="0" fontAlgn="base">
        <a:lnSpc>
          <a:spcPct val="93000"/>
        </a:lnSpc>
        <a:spcBef>
          <a:spcPts val="500"/>
        </a:spcBef>
        <a:spcAft>
          <a:spcPct val="0"/>
        </a:spcAft>
        <a:buClr>
          <a:srgbClr val="9999CC"/>
        </a:buClr>
        <a:buSzPct val="100000"/>
        <a:buFont typeface="Wingdings" pitchFamily="2" charset="2"/>
        <a:buChar char="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49263" rtl="0" fontAlgn="base">
        <a:lnSpc>
          <a:spcPct val="93000"/>
        </a:lnSpc>
        <a:spcBef>
          <a:spcPts val="500"/>
        </a:spcBef>
        <a:spcAft>
          <a:spcPct val="0"/>
        </a:spcAft>
        <a:buClr>
          <a:srgbClr val="9999CC"/>
        </a:buClr>
        <a:buSzPct val="100000"/>
        <a:buFont typeface="Wingdings" pitchFamily="2" charset="2"/>
        <a:buChar char="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wm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Rectangle 1"/>
          <p:cNvSpPr>
            <a:spLocks noGrp="1" noChangeArrowheads="1"/>
          </p:cNvSpPr>
          <p:nvPr>
            <p:ph type="title"/>
          </p:nvPr>
        </p:nvSpPr>
        <p:spPr>
          <a:xfrm>
            <a:off x="2971800" y="1828800"/>
            <a:ext cx="6019800" cy="2209800"/>
          </a:xfrm>
          <a:ln/>
        </p:spPr>
        <p:txBody>
          <a:bodyPr>
            <a:spAutoFit/>
          </a:bodyPr>
          <a:lstStyle/>
          <a:p>
            <a:pPr>
              <a:buClr>
                <a:srgbClr val="FFFFFF"/>
              </a:buCl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600">
                <a:solidFill>
                  <a:srgbClr val="FFFFFF"/>
                </a:solidFill>
              </a:rPr>
              <a:t>Fundamentos de Sistemas de Informação </a:t>
            </a:r>
            <a:r>
              <a:rPr lang="en-GB" sz="3600">
                <a:solidFill>
                  <a:srgbClr val="FFFFFF"/>
                </a:solidFill>
              </a:rPr>
              <a:t>(ACH2014)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971800" y="4556125"/>
            <a:ext cx="6019800" cy="1644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marL="341313" indent="-341313" algn="l" defTabSz="449263" rtl="0" fontAlgn="base">
              <a:lnSpc>
                <a:spcPct val="93000"/>
              </a:lnSpc>
              <a:spcBef>
                <a:spcPts val="800"/>
              </a:spcBef>
              <a:spcAft>
                <a:spcPct val="0"/>
              </a:spcAft>
              <a:buClr>
                <a:srgbClr val="00007D"/>
              </a:buClr>
              <a:buSzPct val="75000"/>
              <a:buFont typeface="Wingdings" pitchFamily="2" charset="2"/>
              <a:buChar char=""/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1363" indent="-284163" algn="l" defTabSz="449263" rtl="0" fontAlgn="base">
              <a:lnSpc>
                <a:spcPct val="93000"/>
              </a:lnSpc>
              <a:spcBef>
                <a:spcPts val="700"/>
              </a:spcBef>
              <a:spcAft>
                <a:spcPct val="0"/>
              </a:spcAft>
              <a:buClr>
                <a:srgbClr val="9999CC"/>
              </a:buClr>
              <a:buSzPct val="80000"/>
              <a:buFont typeface="Wingdings" pitchFamily="2" charset="2"/>
              <a:buChar char=""/>
              <a:defRPr sz="28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49263" rtl="0" fontAlgn="base">
              <a:lnSpc>
                <a:spcPct val="93000"/>
              </a:lnSpc>
              <a:spcBef>
                <a:spcPts val="600"/>
              </a:spcBef>
              <a:spcAft>
                <a:spcPct val="0"/>
              </a:spcAft>
              <a:buClr>
                <a:srgbClr val="00007D"/>
              </a:buClr>
              <a:buSzPct val="65000"/>
              <a:buFont typeface="Wingdings" pitchFamily="2" charset="2"/>
              <a:buChar char=""/>
              <a:defRPr sz="24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49263" rtl="0" fontAlgn="base">
              <a:lnSpc>
                <a:spcPct val="93000"/>
              </a:lnSpc>
              <a:spcBef>
                <a:spcPts val="500"/>
              </a:spcBef>
              <a:spcAft>
                <a:spcPct val="0"/>
              </a:spcAft>
              <a:buClr>
                <a:srgbClr val="9999CC"/>
              </a:buClr>
              <a:buSzPct val="70000"/>
              <a:buFont typeface="Wingdings" pitchFamily="2" charset="2"/>
              <a:buChar char="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49263" rtl="0" fontAlgn="base">
              <a:lnSpc>
                <a:spcPct val="93000"/>
              </a:lnSpc>
              <a:spcBef>
                <a:spcPts val="500"/>
              </a:spcBef>
              <a:spcAft>
                <a:spcPct val="0"/>
              </a:spcAft>
              <a:buClr>
                <a:srgbClr val="9999CC"/>
              </a:buClr>
              <a:buSzPct val="100000"/>
              <a:buFont typeface="Wingdings" pitchFamily="2" charset="2"/>
              <a:buChar char="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49263" rtl="0" fontAlgn="base">
              <a:lnSpc>
                <a:spcPct val="93000"/>
              </a:lnSpc>
              <a:spcBef>
                <a:spcPts val="500"/>
              </a:spcBef>
              <a:spcAft>
                <a:spcPct val="0"/>
              </a:spcAft>
              <a:buClr>
                <a:srgbClr val="9999CC"/>
              </a:buClr>
              <a:buSzPct val="100000"/>
              <a:buFont typeface="Wingdings" pitchFamily="2" charset="2"/>
              <a:buChar char="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49263" rtl="0" fontAlgn="base">
              <a:lnSpc>
                <a:spcPct val="93000"/>
              </a:lnSpc>
              <a:spcBef>
                <a:spcPts val="500"/>
              </a:spcBef>
              <a:spcAft>
                <a:spcPct val="0"/>
              </a:spcAft>
              <a:buClr>
                <a:srgbClr val="9999CC"/>
              </a:buClr>
              <a:buSzPct val="100000"/>
              <a:buFont typeface="Wingdings" pitchFamily="2" charset="2"/>
              <a:buChar char="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49263" rtl="0" fontAlgn="base">
              <a:lnSpc>
                <a:spcPct val="93000"/>
              </a:lnSpc>
              <a:spcBef>
                <a:spcPts val="500"/>
              </a:spcBef>
              <a:spcAft>
                <a:spcPct val="0"/>
              </a:spcAft>
              <a:buClr>
                <a:srgbClr val="9999CC"/>
              </a:buClr>
              <a:buSzPct val="100000"/>
              <a:buFont typeface="Wingdings" pitchFamily="2" charset="2"/>
              <a:buChar char="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49263" rtl="0" fontAlgn="base">
              <a:lnSpc>
                <a:spcPct val="93000"/>
              </a:lnSpc>
              <a:spcBef>
                <a:spcPts val="500"/>
              </a:spcBef>
              <a:spcAft>
                <a:spcPct val="0"/>
              </a:spcAft>
              <a:buClr>
                <a:srgbClr val="9999CC"/>
              </a:buClr>
              <a:buSzPct val="100000"/>
              <a:buFont typeface="Wingdings" pitchFamily="2" charset="2"/>
              <a:buChar char="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80000"/>
              </a:lnSpc>
              <a:spcBef>
                <a:spcPts val="525"/>
              </a:spcBef>
              <a:buFont typeface="Wingdings" pitchFamily="2" charset="2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pt-BR" sz="2100" kern="0" dirty="0" smtClean="0"/>
              <a:t>Prof. Dr. José de </a:t>
            </a:r>
            <a:r>
              <a:rPr lang="pt-BR" sz="2100" kern="0" dirty="0" err="1" smtClean="0"/>
              <a:t>Jesús</a:t>
            </a:r>
            <a:r>
              <a:rPr lang="pt-BR" sz="2100" kern="0" dirty="0" smtClean="0"/>
              <a:t> Pérez </a:t>
            </a:r>
            <a:r>
              <a:rPr lang="pt-BR" sz="2100" kern="0" dirty="0" err="1" smtClean="0"/>
              <a:t>Alcázar</a:t>
            </a:r>
            <a:endParaRPr lang="pt-BR" sz="2100" kern="0" dirty="0" smtClean="0"/>
          </a:p>
          <a:p>
            <a:pPr marL="0" indent="0">
              <a:lnSpc>
                <a:spcPct val="80000"/>
              </a:lnSpc>
              <a:spcBef>
                <a:spcPts val="525"/>
              </a:spcBef>
              <a:buFont typeface="Wingdings" pitchFamily="2" charset="2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pt-BR" sz="2100" kern="0" dirty="0" smtClean="0"/>
              <a:t>Escola de Artes, Ciências e Humanidades</a:t>
            </a:r>
          </a:p>
          <a:p>
            <a:pPr marL="0" indent="0">
              <a:lnSpc>
                <a:spcPct val="80000"/>
              </a:lnSpc>
              <a:spcBef>
                <a:spcPts val="525"/>
              </a:spcBef>
              <a:buFont typeface="Wingdings" pitchFamily="2" charset="2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pt-BR" sz="2100" kern="0" dirty="0" smtClean="0"/>
              <a:t>Universidade de São Paulo (EACH/USP)</a:t>
            </a:r>
            <a:r>
              <a:rPr lang="ar-SA" sz="2100" kern="0" dirty="0" smtClean="0">
                <a:cs typeface="Arial" charset="0"/>
              </a:rPr>
              <a:t>‏</a:t>
            </a:r>
            <a:endParaRPr lang="pt-BR" sz="2100" kern="0" dirty="0" smtClean="0"/>
          </a:p>
          <a:p>
            <a:pPr marL="0" indent="0">
              <a:lnSpc>
                <a:spcPct val="80000"/>
              </a:lnSpc>
              <a:spcBef>
                <a:spcPts val="525"/>
              </a:spcBef>
              <a:buFont typeface="Wingdings" pitchFamily="2" charset="2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pt-BR" sz="2100" kern="0" dirty="0" smtClean="0"/>
          </a:p>
          <a:p>
            <a:pPr marL="0" indent="0">
              <a:lnSpc>
                <a:spcPct val="80000"/>
              </a:lnSpc>
              <a:spcBef>
                <a:spcPts val="525"/>
              </a:spcBef>
              <a:buFont typeface="Wingdings" pitchFamily="2" charset="2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pt-BR" sz="2100" kern="0" dirty="0" smtClean="0"/>
              <a:t>SI e ORGANIZAÇÕES</a:t>
            </a:r>
          </a:p>
          <a:p>
            <a:pPr marL="0" indent="0">
              <a:lnSpc>
                <a:spcPct val="80000"/>
              </a:lnSpc>
              <a:spcBef>
                <a:spcPts val="525"/>
              </a:spcBef>
              <a:buFont typeface="Wingdings" pitchFamily="2" charset="2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pt-BR" sz="2100" kern="0" dirty="0" smtClean="0"/>
              <a:t>VANTAGEM COMPETITIVA com SI</a:t>
            </a:r>
            <a:endParaRPr lang="pt-BR" sz="2100" kern="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Elementos de uma organização (visão técnica):</a:t>
            </a:r>
          </a:p>
          <a:p>
            <a:pPr lvl="1"/>
            <a:r>
              <a:rPr lang="pt-BR" dirty="0">
                <a:solidFill>
                  <a:schemeClr val="accent2"/>
                </a:solidFill>
              </a:rPr>
              <a:t>Capital e trabalho</a:t>
            </a:r>
            <a:r>
              <a:rPr lang="pt-BR" dirty="0"/>
              <a:t>: são fatores de produção primários fornecidos pelo ambiente</a:t>
            </a:r>
          </a:p>
          <a:p>
            <a:pPr lvl="1"/>
            <a:r>
              <a:rPr lang="pt-BR" dirty="0">
                <a:solidFill>
                  <a:schemeClr val="accent2"/>
                </a:solidFill>
              </a:rPr>
              <a:t>Função (ou processo) de produção</a:t>
            </a:r>
            <a:r>
              <a:rPr lang="pt-BR" dirty="0"/>
              <a:t>: transforma as entradas em produtos e serviços</a:t>
            </a:r>
          </a:p>
          <a:p>
            <a:pPr lvl="1"/>
            <a:r>
              <a:rPr lang="pt-BR" dirty="0">
                <a:solidFill>
                  <a:schemeClr val="accent2"/>
                </a:solidFill>
              </a:rPr>
              <a:t>Produtos e serviços</a:t>
            </a:r>
            <a:r>
              <a:rPr lang="pt-BR" dirty="0"/>
              <a:t>: são consumidos pelo ambiente</a:t>
            </a:r>
          </a:p>
        </p:txBody>
      </p:sp>
      <p:sp>
        <p:nvSpPr>
          <p:cNvPr id="63492" name="Rectangle 4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GB" dirty="0" err="1" smtClean="0"/>
              <a:t>Organização</a:t>
            </a:r>
            <a:r>
              <a:rPr lang="en-GB" dirty="0" smtClean="0"/>
              <a:t>: </a:t>
            </a:r>
            <a:r>
              <a:rPr lang="en-GB" dirty="0" err="1" smtClean="0"/>
              <a:t>visão</a:t>
            </a:r>
            <a:r>
              <a:rPr lang="en-GB" dirty="0" smtClean="0"/>
              <a:t> </a:t>
            </a:r>
            <a:r>
              <a:rPr lang="en-GB" dirty="0" err="1" smtClean="0"/>
              <a:t>técnica</a:t>
            </a:r>
            <a:endParaRPr lang="pt-B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5" name="Rectangle 3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pt-BR" dirty="0"/>
              <a:t>Conceitos </a:t>
            </a:r>
            <a:r>
              <a:rPr lang="pt-BR" dirty="0" smtClean="0"/>
              <a:t>Gerais </a:t>
            </a:r>
            <a:r>
              <a:rPr lang="en-GB" dirty="0" err="1" smtClean="0"/>
              <a:t>Organização</a:t>
            </a:r>
            <a:r>
              <a:rPr lang="en-GB" dirty="0" smtClean="0"/>
              <a:t>: </a:t>
            </a:r>
            <a:r>
              <a:rPr lang="en-GB" dirty="0" err="1" smtClean="0"/>
              <a:t>visão</a:t>
            </a:r>
            <a:r>
              <a:rPr lang="en-GB" dirty="0" smtClean="0"/>
              <a:t> </a:t>
            </a:r>
            <a:r>
              <a:rPr lang="en-GB" dirty="0" err="1" smtClean="0"/>
              <a:t>técnica</a:t>
            </a:r>
            <a:endParaRPr lang="pt-BR" dirty="0"/>
          </a:p>
        </p:txBody>
      </p:sp>
      <p:sp>
        <p:nvSpPr>
          <p:cNvPr id="64525" name="Text Box 13"/>
          <p:cNvSpPr txBox="1">
            <a:spLocks noChangeArrowheads="1"/>
          </p:cNvSpPr>
          <p:nvPr/>
        </p:nvSpPr>
        <p:spPr bwMode="auto">
          <a:xfrm>
            <a:off x="6934200" y="4724400"/>
            <a:ext cx="22098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pt-BR" sz="1800"/>
              <a:t>SI Contr. Fábrica</a:t>
            </a:r>
          </a:p>
        </p:txBody>
      </p:sp>
      <p:sp>
        <p:nvSpPr>
          <p:cNvPr id="64553" name="Text Box 41"/>
          <p:cNvSpPr txBox="1">
            <a:spLocks noChangeArrowheads="1"/>
          </p:cNvSpPr>
          <p:nvPr/>
        </p:nvSpPr>
        <p:spPr bwMode="auto">
          <a:xfrm>
            <a:off x="2438400" y="6096000"/>
            <a:ext cx="38862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pt-BR" sz="2000"/>
              <a:t>Tecnologia – Algoritmos - Pessoas</a:t>
            </a:r>
          </a:p>
        </p:txBody>
      </p:sp>
      <p:sp>
        <p:nvSpPr>
          <p:cNvPr id="41" name="Text Box 4"/>
          <p:cNvSpPr txBox="1">
            <a:spLocks noChangeAspect="1" noChangeArrowheads="1"/>
          </p:cNvSpPr>
          <p:nvPr/>
        </p:nvSpPr>
        <p:spPr bwMode="auto">
          <a:xfrm>
            <a:off x="2313112" y="3657600"/>
            <a:ext cx="1371600" cy="914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>
              <a:spcBef>
                <a:spcPct val="50000"/>
              </a:spcBef>
            </a:pPr>
            <a:r>
              <a:rPr lang="pt-BR" sz="2000">
                <a:solidFill>
                  <a:schemeClr val="tx1"/>
                </a:solidFill>
              </a:rPr>
              <a:t>Capital e Trabalho</a:t>
            </a:r>
          </a:p>
        </p:txBody>
      </p:sp>
      <p:sp>
        <p:nvSpPr>
          <p:cNvPr id="42" name="Text Box 5"/>
          <p:cNvSpPr txBox="1">
            <a:spLocks noChangeAspect="1" noChangeArrowheads="1"/>
          </p:cNvSpPr>
          <p:nvPr/>
        </p:nvSpPr>
        <p:spPr bwMode="auto">
          <a:xfrm>
            <a:off x="3684712" y="3657600"/>
            <a:ext cx="1219200" cy="914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>
              <a:spcBef>
                <a:spcPct val="50000"/>
              </a:spcBef>
            </a:pPr>
            <a:r>
              <a:rPr lang="pt-BR" sz="2000">
                <a:solidFill>
                  <a:schemeClr val="tx1"/>
                </a:solidFill>
              </a:rPr>
              <a:t>Função</a:t>
            </a:r>
          </a:p>
        </p:txBody>
      </p:sp>
      <p:sp>
        <p:nvSpPr>
          <p:cNvPr id="43" name="Text Box 6"/>
          <p:cNvSpPr txBox="1">
            <a:spLocks noChangeArrowheads="1"/>
          </p:cNvSpPr>
          <p:nvPr/>
        </p:nvSpPr>
        <p:spPr bwMode="auto">
          <a:xfrm>
            <a:off x="4903912" y="3657600"/>
            <a:ext cx="1295400" cy="914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>
              <a:spcBef>
                <a:spcPct val="50000"/>
              </a:spcBef>
            </a:pPr>
            <a:r>
              <a:rPr lang="pt-BR" sz="2000">
                <a:solidFill>
                  <a:schemeClr val="tx1"/>
                </a:solidFill>
              </a:rPr>
              <a:t>Produtos e serviços</a:t>
            </a:r>
          </a:p>
        </p:txBody>
      </p:sp>
      <p:sp>
        <p:nvSpPr>
          <p:cNvPr id="44" name="Text Box 7"/>
          <p:cNvSpPr txBox="1">
            <a:spLocks noChangeArrowheads="1"/>
          </p:cNvSpPr>
          <p:nvPr/>
        </p:nvSpPr>
        <p:spPr bwMode="auto">
          <a:xfrm>
            <a:off x="255712" y="2590800"/>
            <a:ext cx="1295400" cy="6076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pt-BR" sz="1800" dirty="0">
                <a:solidFill>
                  <a:schemeClr val="tx1"/>
                </a:solidFill>
              </a:rPr>
              <a:t>SI Contr. </a:t>
            </a:r>
            <a:r>
              <a:rPr lang="pt-BR" sz="1800" dirty="0">
                <a:solidFill>
                  <a:srgbClr val="FF0000"/>
                </a:solidFill>
              </a:rPr>
              <a:t>Contratos</a:t>
            </a:r>
          </a:p>
        </p:txBody>
      </p:sp>
      <p:sp>
        <p:nvSpPr>
          <p:cNvPr id="45" name="Text Box 8"/>
          <p:cNvSpPr txBox="1">
            <a:spLocks noChangeArrowheads="1"/>
          </p:cNvSpPr>
          <p:nvPr/>
        </p:nvSpPr>
        <p:spPr bwMode="auto">
          <a:xfrm>
            <a:off x="179512" y="3962400"/>
            <a:ext cx="1219200" cy="6076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pt-BR" sz="1800" dirty="0">
                <a:solidFill>
                  <a:schemeClr val="tx1"/>
                </a:solidFill>
              </a:rPr>
              <a:t>SI </a:t>
            </a:r>
            <a:r>
              <a:rPr lang="pt-BR" sz="1800" dirty="0" err="1">
                <a:solidFill>
                  <a:schemeClr val="tx1"/>
                </a:solidFill>
              </a:rPr>
              <a:t>Recrut</a:t>
            </a:r>
            <a:r>
              <a:rPr lang="pt-BR" sz="1800" dirty="0">
                <a:solidFill>
                  <a:schemeClr val="tx1"/>
                </a:solidFill>
              </a:rPr>
              <a:t>. e Seleção</a:t>
            </a:r>
          </a:p>
        </p:txBody>
      </p:sp>
      <p:sp>
        <p:nvSpPr>
          <p:cNvPr id="46" name="Text Box 9"/>
          <p:cNvSpPr txBox="1">
            <a:spLocks noChangeArrowheads="1"/>
          </p:cNvSpPr>
          <p:nvPr/>
        </p:nvSpPr>
        <p:spPr bwMode="auto">
          <a:xfrm>
            <a:off x="179512" y="4616450"/>
            <a:ext cx="1447800" cy="6076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pt-BR" sz="1800">
                <a:solidFill>
                  <a:schemeClr val="tx1"/>
                </a:solidFill>
              </a:rPr>
              <a:t>SI Contr. de Terceiros</a:t>
            </a:r>
          </a:p>
        </p:txBody>
      </p:sp>
      <p:sp>
        <p:nvSpPr>
          <p:cNvPr id="47" name="Text Box 10"/>
          <p:cNvSpPr txBox="1">
            <a:spLocks noChangeArrowheads="1"/>
          </p:cNvSpPr>
          <p:nvPr/>
        </p:nvSpPr>
        <p:spPr bwMode="auto">
          <a:xfrm>
            <a:off x="255712" y="5562600"/>
            <a:ext cx="1676400" cy="3499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pt-BR" sz="1800">
                <a:solidFill>
                  <a:schemeClr val="tx1"/>
                </a:solidFill>
              </a:rPr>
              <a:t>SI Marketing</a:t>
            </a:r>
          </a:p>
        </p:txBody>
      </p:sp>
      <p:sp>
        <p:nvSpPr>
          <p:cNvPr id="48" name="Text Box 11"/>
          <p:cNvSpPr txBox="1">
            <a:spLocks noChangeArrowheads="1"/>
          </p:cNvSpPr>
          <p:nvPr/>
        </p:nvSpPr>
        <p:spPr bwMode="auto">
          <a:xfrm>
            <a:off x="7037512" y="2590800"/>
            <a:ext cx="1828800" cy="3499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pt-BR" sz="1800">
                <a:solidFill>
                  <a:schemeClr val="tx1"/>
                </a:solidFill>
              </a:rPr>
              <a:t>SI Faturamento</a:t>
            </a:r>
          </a:p>
        </p:txBody>
      </p:sp>
      <p:sp>
        <p:nvSpPr>
          <p:cNvPr id="49" name="Text Box 12"/>
          <p:cNvSpPr txBox="1">
            <a:spLocks noChangeArrowheads="1"/>
          </p:cNvSpPr>
          <p:nvPr/>
        </p:nvSpPr>
        <p:spPr bwMode="auto">
          <a:xfrm>
            <a:off x="7037512" y="2895600"/>
            <a:ext cx="1219200" cy="6076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pt-BR" sz="1800">
                <a:solidFill>
                  <a:schemeClr val="tx1"/>
                </a:solidFill>
              </a:rPr>
              <a:t>SI Contas Receber</a:t>
            </a:r>
          </a:p>
        </p:txBody>
      </p:sp>
      <p:sp>
        <p:nvSpPr>
          <p:cNvPr id="50" name="Text Box 13"/>
          <p:cNvSpPr txBox="1">
            <a:spLocks noChangeArrowheads="1"/>
          </p:cNvSpPr>
          <p:nvPr/>
        </p:nvSpPr>
        <p:spPr bwMode="auto">
          <a:xfrm>
            <a:off x="6808912" y="4876800"/>
            <a:ext cx="2209800" cy="3499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pt-BR" sz="1800">
                <a:solidFill>
                  <a:schemeClr val="tx1"/>
                </a:solidFill>
              </a:rPr>
              <a:t>SI Contr. Fábrica</a:t>
            </a:r>
          </a:p>
        </p:txBody>
      </p:sp>
      <p:sp>
        <p:nvSpPr>
          <p:cNvPr id="51" name="Text Box 14"/>
          <p:cNvSpPr txBox="1">
            <a:spLocks noChangeArrowheads="1"/>
          </p:cNvSpPr>
          <p:nvPr/>
        </p:nvSpPr>
        <p:spPr bwMode="auto">
          <a:xfrm>
            <a:off x="6808912" y="5181600"/>
            <a:ext cx="1905000" cy="6076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pt-BR" sz="1800">
                <a:solidFill>
                  <a:schemeClr val="tx1"/>
                </a:solidFill>
              </a:rPr>
              <a:t>SI Apontamento de horas</a:t>
            </a:r>
          </a:p>
        </p:txBody>
      </p:sp>
      <p:sp>
        <p:nvSpPr>
          <p:cNvPr id="52" name="Line 15"/>
          <p:cNvSpPr>
            <a:spLocks noChangeShapeType="1"/>
          </p:cNvSpPr>
          <p:nvPr/>
        </p:nvSpPr>
        <p:spPr bwMode="auto">
          <a:xfrm flipV="1">
            <a:off x="2465512" y="2819400"/>
            <a:ext cx="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pt-BR">
              <a:solidFill>
                <a:schemeClr val="tx1"/>
              </a:solidFill>
            </a:endParaRPr>
          </a:p>
        </p:txBody>
      </p:sp>
      <p:sp>
        <p:nvSpPr>
          <p:cNvPr id="53" name="Line 16"/>
          <p:cNvSpPr>
            <a:spLocks noChangeShapeType="1"/>
          </p:cNvSpPr>
          <p:nvPr/>
        </p:nvSpPr>
        <p:spPr bwMode="auto">
          <a:xfrm>
            <a:off x="1627312" y="2819400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ffectLst/>
        </p:spPr>
        <p:txBody>
          <a:bodyPr/>
          <a:lstStyle/>
          <a:p>
            <a:endParaRPr lang="pt-BR">
              <a:solidFill>
                <a:schemeClr val="tx1"/>
              </a:solidFill>
            </a:endParaRPr>
          </a:p>
        </p:txBody>
      </p:sp>
      <p:sp>
        <p:nvSpPr>
          <p:cNvPr id="54" name="Text Box 17"/>
          <p:cNvSpPr txBox="1">
            <a:spLocks noChangeArrowheads="1"/>
          </p:cNvSpPr>
          <p:nvPr/>
        </p:nvSpPr>
        <p:spPr bwMode="auto">
          <a:xfrm>
            <a:off x="1627312" y="2438400"/>
            <a:ext cx="1371600" cy="3499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pt-BR" sz="1800">
                <a:solidFill>
                  <a:schemeClr val="tx1"/>
                </a:solidFill>
              </a:rPr>
              <a:t>recursos</a:t>
            </a:r>
          </a:p>
        </p:txBody>
      </p:sp>
      <p:sp>
        <p:nvSpPr>
          <p:cNvPr id="55" name="Line 18"/>
          <p:cNvSpPr>
            <a:spLocks noChangeShapeType="1"/>
          </p:cNvSpPr>
          <p:nvPr/>
        </p:nvSpPr>
        <p:spPr bwMode="auto">
          <a:xfrm flipH="1">
            <a:off x="1474912" y="3657600"/>
            <a:ext cx="8382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pt-BR">
              <a:solidFill>
                <a:schemeClr val="tx1"/>
              </a:solidFill>
            </a:endParaRPr>
          </a:p>
        </p:txBody>
      </p:sp>
      <p:sp>
        <p:nvSpPr>
          <p:cNvPr id="56" name="Text Box 19"/>
          <p:cNvSpPr txBox="1">
            <a:spLocks noChangeArrowheads="1"/>
          </p:cNvSpPr>
          <p:nvPr/>
        </p:nvSpPr>
        <p:spPr bwMode="auto">
          <a:xfrm rot="19740923">
            <a:off x="1085975" y="3514410"/>
            <a:ext cx="1524000" cy="3213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pt-BR" sz="1600">
                <a:solidFill>
                  <a:schemeClr val="tx1"/>
                </a:solidFill>
              </a:rPr>
              <a:t>mão-de-obra</a:t>
            </a:r>
          </a:p>
        </p:txBody>
      </p:sp>
      <p:sp>
        <p:nvSpPr>
          <p:cNvPr id="57" name="Line 20"/>
          <p:cNvSpPr>
            <a:spLocks noChangeShapeType="1"/>
          </p:cNvSpPr>
          <p:nvPr/>
        </p:nvSpPr>
        <p:spPr bwMode="auto">
          <a:xfrm flipH="1">
            <a:off x="1474912" y="4495800"/>
            <a:ext cx="838200" cy="1066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pt-BR">
              <a:solidFill>
                <a:schemeClr val="tx1"/>
              </a:solidFill>
            </a:endParaRPr>
          </a:p>
        </p:txBody>
      </p:sp>
      <p:sp>
        <p:nvSpPr>
          <p:cNvPr id="58" name="Text Box 21"/>
          <p:cNvSpPr txBox="1">
            <a:spLocks noChangeArrowheads="1"/>
          </p:cNvSpPr>
          <p:nvPr/>
        </p:nvSpPr>
        <p:spPr bwMode="auto">
          <a:xfrm rot="18674475">
            <a:off x="1457450" y="4895535"/>
            <a:ext cx="1143000" cy="3213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pt-BR" sz="1600">
                <a:solidFill>
                  <a:schemeClr val="tx1"/>
                </a:solidFill>
              </a:rPr>
              <a:t>produto</a:t>
            </a:r>
          </a:p>
        </p:txBody>
      </p:sp>
      <p:sp>
        <p:nvSpPr>
          <p:cNvPr id="59" name="Line 22"/>
          <p:cNvSpPr>
            <a:spLocks noChangeShapeType="1"/>
          </p:cNvSpPr>
          <p:nvPr/>
        </p:nvSpPr>
        <p:spPr bwMode="auto">
          <a:xfrm flipV="1">
            <a:off x="5970712" y="2743200"/>
            <a:ext cx="0" cy="914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pt-BR">
              <a:solidFill>
                <a:schemeClr val="tx1"/>
              </a:solidFill>
            </a:endParaRPr>
          </a:p>
        </p:txBody>
      </p:sp>
      <p:sp>
        <p:nvSpPr>
          <p:cNvPr id="60" name="Line 23"/>
          <p:cNvSpPr>
            <a:spLocks noChangeShapeType="1"/>
          </p:cNvSpPr>
          <p:nvPr/>
        </p:nvSpPr>
        <p:spPr bwMode="auto">
          <a:xfrm>
            <a:off x="5970712" y="2743200"/>
            <a:ext cx="914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pt-BR">
              <a:solidFill>
                <a:schemeClr val="tx1"/>
              </a:solidFill>
            </a:endParaRPr>
          </a:p>
        </p:txBody>
      </p:sp>
      <p:sp>
        <p:nvSpPr>
          <p:cNvPr id="61" name="Text Box 24"/>
          <p:cNvSpPr txBox="1">
            <a:spLocks noChangeArrowheads="1"/>
          </p:cNvSpPr>
          <p:nvPr/>
        </p:nvSpPr>
        <p:spPr bwMode="auto">
          <a:xfrm>
            <a:off x="5818312" y="2362200"/>
            <a:ext cx="1219200" cy="6076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pt-BR" sz="1800">
                <a:solidFill>
                  <a:schemeClr val="tx1"/>
                </a:solidFill>
              </a:rPr>
              <a:t>expedição</a:t>
            </a:r>
          </a:p>
        </p:txBody>
      </p:sp>
      <p:sp>
        <p:nvSpPr>
          <p:cNvPr id="62" name="Line 25"/>
          <p:cNvSpPr>
            <a:spLocks noChangeShapeType="1"/>
          </p:cNvSpPr>
          <p:nvPr/>
        </p:nvSpPr>
        <p:spPr bwMode="auto">
          <a:xfrm>
            <a:off x="6199312" y="4419600"/>
            <a:ext cx="1219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pt-BR">
              <a:solidFill>
                <a:schemeClr val="tx1"/>
              </a:solidFill>
            </a:endParaRPr>
          </a:p>
        </p:txBody>
      </p:sp>
      <p:sp>
        <p:nvSpPr>
          <p:cNvPr id="63" name="Line 26"/>
          <p:cNvSpPr>
            <a:spLocks noChangeShapeType="1"/>
          </p:cNvSpPr>
          <p:nvPr/>
        </p:nvSpPr>
        <p:spPr bwMode="auto">
          <a:xfrm>
            <a:off x="7418512" y="4419600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pt-BR">
              <a:solidFill>
                <a:schemeClr val="tx1"/>
              </a:solidFill>
            </a:endParaRPr>
          </a:p>
        </p:txBody>
      </p:sp>
      <p:sp>
        <p:nvSpPr>
          <p:cNvPr id="64" name="Text Box 27"/>
          <p:cNvSpPr txBox="1">
            <a:spLocks noChangeArrowheads="1"/>
          </p:cNvSpPr>
          <p:nvPr/>
        </p:nvSpPr>
        <p:spPr bwMode="auto">
          <a:xfrm>
            <a:off x="6351712" y="4114800"/>
            <a:ext cx="1143000" cy="3499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pt-BR" sz="1800">
                <a:solidFill>
                  <a:schemeClr val="tx1"/>
                </a:solidFill>
              </a:rPr>
              <a:t>produção</a:t>
            </a:r>
          </a:p>
        </p:txBody>
      </p:sp>
      <p:sp>
        <p:nvSpPr>
          <p:cNvPr id="65" name="Line 28"/>
          <p:cNvSpPr>
            <a:spLocks noChangeShapeType="1"/>
          </p:cNvSpPr>
          <p:nvPr/>
        </p:nvSpPr>
        <p:spPr bwMode="auto">
          <a:xfrm>
            <a:off x="2313112" y="4953000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pt-BR">
              <a:solidFill>
                <a:schemeClr val="tx1"/>
              </a:solidFill>
            </a:endParaRPr>
          </a:p>
        </p:txBody>
      </p:sp>
      <p:sp>
        <p:nvSpPr>
          <p:cNvPr id="66" name="Line 29"/>
          <p:cNvSpPr>
            <a:spLocks noChangeShapeType="1"/>
          </p:cNvSpPr>
          <p:nvPr/>
        </p:nvSpPr>
        <p:spPr bwMode="auto">
          <a:xfrm>
            <a:off x="2313112" y="5410200"/>
            <a:ext cx="3886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pt-BR">
              <a:solidFill>
                <a:schemeClr val="tx1"/>
              </a:solidFill>
            </a:endParaRPr>
          </a:p>
        </p:txBody>
      </p:sp>
      <p:sp>
        <p:nvSpPr>
          <p:cNvPr id="67" name="Line 30"/>
          <p:cNvSpPr>
            <a:spLocks noChangeShapeType="1"/>
          </p:cNvSpPr>
          <p:nvPr/>
        </p:nvSpPr>
        <p:spPr bwMode="auto">
          <a:xfrm flipV="1">
            <a:off x="6199312" y="4953000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pt-BR">
              <a:solidFill>
                <a:schemeClr val="tx1"/>
              </a:solidFill>
            </a:endParaRPr>
          </a:p>
        </p:txBody>
      </p:sp>
      <p:sp>
        <p:nvSpPr>
          <p:cNvPr id="68" name="Line 31"/>
          <p:cNvSpPr>
            <a:spLocks noChangeShapeType="1"/>
          </p:cNvSpPr>
          <p:nvPr/>
        </p:nvSpPr>
        <p:spPr bwMode="auto">
          <a:xfrm flipV="1">
            <a:off x="2541712" y="4953000"/>
            <a:ext cx="762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pt-BR">
              <a:solidFill>
                <a:schemeClr val="tx1"/>
              </a:solidFill>
            </a:endParaRPr>
          </a:p>
        </p:txBody>
      </p:sp>
      <p:sp>
        <p:nvSpPr>
          <p:cNvPr id="69" name="Line 32"/>
          <p:cNvSpPr>
            <a:spLocks noChangeShapeType="1"/>
          </p:cNvSpPr>
          <p:nvPr/>
        </p:nvSpPr>
        <p:spPr bwMode="auto">
          <a:xfrm flipV="1">
            <a:off x="3227512" y="4953000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pt-BR">
              <a:solidFill>
                <a:schemeClr val="tx1"/>
              </a:solidFill>
            </a:endParaRPr>
          </a:p>
        </p:txBody>
      </p:sp>
      <p:sp>
        <p:nvSpPr>
          <p:cNvPr id="70" name="Line 33"/>
          <p:cNvSpPr>
            <a:spLocks noChangeShapeType="1"/>
          </p:cNvSpPr>
          <p:nvPr/>
        </p:nvSpPr>
        <p:spPr bwMode="auto">
          <a:xfrm flipV="1">
            <a:off x="3913312" y="4953000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pt-BR">
              <a:solidFill>
                <a:schemeClr val="tx1"/>
              </a:solidFill>
            </a:endParaRPr>
          </a:p>
        </p:txBody>
      </p:sp>
      <p:sp>
        <p:nvSpPr>
          <p:cNvPr id="71" name="Line 34"/>
          <p:cNvSpPr>
            <a:spLocks noChangeShapeType="1"/>
          </p:cNvSpPr>
          <p:nvPr/>
        </p:nvSpPr>
        <p:spPr bwMode="auto">
          <a:xfrm flipV="1">
            <a:off x="4522912" y="4953000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pt-BR">
              <a:solidFill>
                <a:schemeClr val="tx1"/>
              </a:solidFill>
            </a:endParaRPr>
          </a:p>
        </p:txBody>
      </p:sp>
      <p:sp>
        <p:nvSpPr>
          <p:cNvPr id="72" name="Line 35"/>
          <p:cNvSpPr>
            <a:spLocks noChangeShapeType="1"/>
          </p:cNvSpPr>
          <p:nvPr/>
        </p:nvSpPr>
        <p:spPr bwMode="auto">
          <a:xfrm flipV="1">
            <a:off x="5284912" y="4953000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pt-BR">
              <a:solidFill>
                <a:schemeClr val="tx1"/>
              </a:solidFill>
            </a:endParaRPr>
          </a:p>
        </p:txBody>
      </p:sp>
      <p:sp>
        <p:nvSpPr>
          <p:cNvPr id="73" name="Line 36"/>
          <p:cNvSpPr>
            <a:spLocks noChangeShapeType="1"/>
          </p:cNvSpPr>
          <p:nvPr/>
        </p:nvSpPr>
        <p:spPr bwMode="auto">
          <a:xfrm flipH="1" flipV="1">
            <a:off x="5818312" y="4953000"/>
            <a:ext cx="1524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pt-BR">
              <a:solidFill>
                <a:schemeClr val="tx1"/>
              </a:solidFill>
            </a:endParaRPr>
          </a:p>
        </p:txBody>
      </p:sp>
      <p:cxnSp>
        <p:nvCxnSpPr>
          <p:cNvPr id="74" name="AutoShape 37"/>
          <p:cNvCxnSpPr>
            <a:cxnSpLocks noChangeShapeType="1"/>
            <a:stCxn id="41" idx="0"/>
            <a:endCxn id="42" idx="0"/>
          </p:cNvCxnSpPr>
          <p:nvPr/>
        </p:nvCxnSpPr>
        <p:spPr bwMode="auto">
          <a:xfrm rot="5400000" flipV="1">
            <a:off x="3645818" y="3010694"/>
            <a:ext cx="1588" cy="1295400"/>
          </a:xfrm>
          <a:prstGeom prst="curvedConnector3">
            <a:avLst>
              <a:gd name="adj1" fmla="val -14400000"/>
            </a:avLst>
          </a:prstGeom>
          <a:noFill/>
          <a:ln w="1587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75" name="AutoShape 38"/>
          <p:cNvCxnSpPr>
            <a:cxnSpLocks noChangeShapeType="1"/>
            <a:stCxn id="42" idx="0"/>
            <a:endCxn id="43" idx="0"/>
          </p:cNvCxnSpPr>
          <p:nvPr/>
        </p:nvCxnSpPr>
        <p:spPr bwMode="auto">
          <a:xfrm rot="5400000" flipV="1">
            <a:off x="4922168" y="3029744"/>
            <a:ext cx="1588" cy="1257300"/>
          </a:xfrm>
          <a:prstGeom prst="curvedConnector3">
            <a:avLst>
              <a:gd name="adj1" fmla="val -14400000"/>
            </a:avLst>
          </a:prstGeom>
          <a:noFill/>
          <a:ln w="1587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sp>
        <p:nvSpPr>
          <p:cNvPr id="76" name="AutoShape 39"/>
          <p:cNvSpPr>
            <a:spLocks/>
          </p:cNvSpPr>
          <p:nvPr/>
        </p:nvSpPr>
        <p:spPr bwMode="auto">
          <a:xfrm rot="16222700">
            <a:off x="4064919" y="4039393"/>
            <a:ext cx="381000" cy="3884613"/>
          </a:xfrm>
          <a:prstGeom prst="leftBrace">
            <a:avLst>
              <a:gd name="adj1" fmla="val 84965"/>
              <a:gd name="adj2" fmla="val 49995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pt-BR">
              <a:solidFill>
                <a:schemeClr val="tx1"/>
              </a:solidFill>
            </a:endParaRPr>
          </a:p>
        </p:txBody>
      </p:sp>
      <p:sp>
        <p:nvSpPr>
          <p:cNvPr id="77" name="Text Box 40"/>
          <p:cNvSpPr txBox="1">
            <a:spLocks noChangeArrowheads="1"/>
          </p:cNvSpPr>
          <p:nvPr/>
        </p:nvSpPr>
        <p:spPr bwMode="auto">
          <a:xfrm>
            <a:off x="2694112" y="5486400"/>
            <a:ext cx="3352800" cy="435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pt-BR" sz="2400" dirty="0">
                <a:solidFill>
                  <a:schemeClr val="accent1">
                    <a:lumMod val="50000"/>
                  </a:schemeClr>
                </a:solidFill>
              </a:rPr>
              <a:t>Sistema de Informação</a:t>
            </a:r>
          </a:p>
        </p:txBody>
      </p:sp>
      <p:sp>
        <p:nvSpPr>
          <p:cNvPr id="78" name="Text Box 41"/>
          <p:cNvSpPr txBox="1">
            <a:spLocks noChangeArrowheads="1"/>
          </p:cNvSpPr>
          <p:nvPr/>
        </p:nvSpPr>
        <p:spPr bwMode="auto">
          <a:xfrm>
            <a:off x="2313112" y="6248400"/>
            <a:ext cx="4491136" cy="3785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pt-BR" sz="2000" dirty="0">
                <a:solidFill>
                  <a:schemeClr val="accent2"/>
                </a:solidFill>
              </a:rPr>
              <a:t>Tecnologia – Algoritmos - Pessoas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457200"/>
            <a:ext cx="8229600" cy="1371600"/>
          </a:xfrm>
          <a:ln/>
        </p:spPr>
        <p:txBody>
          <a:bodyPr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3600"/>
              <a:t>Organização: visão comportamental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77900" y="1981200"/>
            <a:ext cx="7186613" cy="38862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457200"/>
            <a:ext cx="8229600" cy="1371600"/>
          </a:xfrm>
          <a:ln/>
        </p:spPr>
        <p:txBody>
          <a:bodyPr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/>
              <a:t>Componentes de uma organização</a:t>
            </a:r>
          </a:p>
        </p:txBody>
      </p:sp>
      <p:sp>
        <p:nvSpPr>
          <p:cNvPr id="12290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981200"/>
            <a:ext cx="8229600" cy="4082785"/>
          </a:xfrm>
          <a:ln/>
        </p:spPr>
        <p:txBody>
          <a:bodyPr>
            <a:spAutoFit/>
          </a:bodyPr>
          <a:lstStyle/>
          <a:p>
            <a:pPr>
              <a:lnSpc>
                <a:spcPct val="100000"/>
              </a:lnSpc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dirty="0" err="1"/>
              <a:t>Rotinas</a:t>
            </a:r>
            <a:r>
              <a:rPr lang="en-GB" dirty="0"/>
              <a:t> e </a:t>
            </a:r>
            <a:r>
              <a:rPr lang="en-GB" dirty="0" err="1">
                <a:solidFill>
                  <a:srgbClr val="0070C0"/>
                </a:solidFill>
              </a:rPr>
              <a:t>processos</a:t>
            </a:r>
            <a:r>
              <a:rPr lang="en-GB" dirty="0">
                <a:solidFill>
                  <a:srgbClr val="0070C0"/>
                </a:solidFill>
              </a:rPr>
              <a:t> </a:t>
            </a:r>
            <a:r>
              <a:rPr lang="en-GB" dirty="0" err="1">
                <a:solidFill>
                  <a:srgbClr val="0070C0"/>
                </a:solidFill>
              </a:rPr>
              <a:t>organizacionais</a:t>
            </a:r>
            <a:endParaRPr lang="en-GB" dirty="0">
              <a:solidFill>
                <a:srgbClr val="0070C0"/>
              </a:solidFill>
            </a:endParaRPr>
          </a:p>
          <a:p>
            <a:pPr>
              <a:lnSpc>
                <a:spcPct val="100000"/>
              </a:lnSpc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dirty="0" err="1">
                <a:solidFill>
                  <a:srgbClr val="0070C0"/>
                </a:solidFill>
              </a:rPr>
              <a:t>Política</a:t>
            </a:r>
            <a:r>
              <a:rPr lang="en-GB" dirty="0"/>
              <a:t> </a:t>
            </a:r>
            <a:r>
              <a:rPr lang="en-GB" dirty="0" err="1"/>
              <a:t>organizacional</a:t>
            </a:r>
            <a:endParaRPr lang="en-GB" dirty="0"/>
          </a:p>
          <a:p>
            <a:pPr lvl="1">
              <a:lnSpc>
                <a:spcPct val="100000"/>
              </a:lnSpc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dirty="0" err="1"/>
              <a:t>grupos</a:t>
            </a:r>
            <a:r>
              <a:rPr lang="en-GB" dirty="0"/>
              <a:t> de </a:t>
            </a:r>
            <a:r>
              <a:rPr lang="en-GB" dirty="0" err="1"/>
              <a:t>interesse</a:t>
            </a:r>
            <a:endParaRPr lang="en-GB" dirty="0"/>
          </a:p>
          <a:p>
            <a:pPr>
              <a:lnSpc>
                <a:spcPct val="100000"/>
              </a:lnSpc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dirty="0" err="1">
                <a:solidFill>
                  <a:srgbClr val="0070C0"/>
                </a:solidFill>
              </a:rPr>
              <a:t>Cultura</a:t>
            </a:r>
            <a:r>
              <a:rPr lang="en-GB" dirty="0"/>
              <a:t> </a:t>
            </a:r>
            <a:r>
              <a:rPr lang="en-GB" dirty="0" err="1"/>
              <a:t>organizacional</a:t>
            </a:r>
            <a:endParaRPr lang="en-GB" dirty="0"/>
          </a:p>
          <a:p>
            <a:pPr>
              <a:lnSpc>
                <a:spcPct val="100000"/>
              </a:lnSpc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dirty="0" err="1">
                <a:solidFill>
                  <a:srgbClr val="0070C0"/>
                </a:solidFill>
              </a:rPr>
              <a:t>Estrutura</a:t>
            </a:r>
            <a:r>
              <a:rPr lang="en-GB" dirty="0"/>
              <a:t> </a:t>
            </a:r>
            <a:r>
              <a:rPr lang="en-GB" dirty="0" err="1"/>
              <a:t>organizacional</a:t>
            </a:r>
            <a:endParaRPr lang="en-GB" dirty="0"/>
          </a:p>
          <a:p>
            <a:pPr>
              <a:lnSpc>
                <a:spcPct val="100000"/>
              </a:lnSpc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dirty="0" err="1">
                <a:solidFill>
                  <a:srgbClr val="0070C0"/>
                </a:solidFill>
              </a:rPr>
              <a:t>Ambiente</a:t>
            </a:r>
            <a:r>
              <a:rPr lang="en-GB" dirty="0">
                <a:solidFill>
                  <a:srgbClr val="0070C0"/>
                </a:solidFill>
              </a:rPr>
              <a:t> </a:t>
            </a:r>
            <a:r>
              <a:rPr lang="en-GB" dirty="0" err="1"/>
              <a:t>organizacional</a:t>
            </a:r>
            <a:endParaRPr lang="en-GB" dirty="0"/>
          </a:p>
          <a:p>
            <a:pPr>
              <a:lnSpc>
                <a:spcPct val="100000"/>
              </a:lnSpc>
              <a:buFont typeface="Wingdings" pitchFamily="2" charset="2"/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GB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457200"/>
            <a:ext cx="8229600" cy="1371600"/>
          </a:xfrm>
          <a:ln/>
        </p:spPr>
        <p:txBody>
          <a:bodyPr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/>
              <a:t>O ambiente organizacional</a:t>
            </a: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628800"/>
            <a:ext cx="9144000" cy="503078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498475"/>
            <a:ext cx="8229600" cy="1435100"/>
          </a:xfrm>
          <a:ln/>
        </p:spPr>
        <p:txBody>
          <a:bodyPr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/>
              <a:t>Funções básicas de uma Empresa</a:t>
            </a: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6725" y="2133600"/>
            <a:ext cx="8137525" cy="444976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457200"/>
            <a:ext cx="8229600" cy="1371600"/>
          </a:xfrm>
          <a:ln/>
        </p:spPr>
        <p:txBody>
          <a:bodyPr>
            <a:spAutoFit/>
          </a:bodyPr>
          <a:lstStyle/>
          <a:p>
            <a:pPr algn="ctr">
              <a:lnSpc>
                <a:spcPct val="100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/>
              <a:t>Níveis de uma empresa</a:t>
            </a: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9388" y="2051050"/>
            <a:ext cx="8424862" cy="403383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457200"/>
            <a:ext cx="8229600" cy="1371600"/>
          </a:xfrm>
          <a:ln/>
        </p:spPr>
        <p:txBody>
          <a:bodyPr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/>
              <a:t>Implicação de TI na hierarquia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03350" y="1844675"/>
            <a:ext cx="6337300" cy="473392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80" name="Rectangle 4"/>
          <p:cNvSpPr>
            <a:spLocks noGrp="1" noChangeArrowheads="1"/>
          </p:cNvSpPr>
          <p:nvPr>
            <p:ph type="title"/>
          </p:nvPr>
        </p:nvSpPr>
        <p:spPr>
          <a:xfrm>
            <a:off x="350838" y="333375"/>
            <a:ext cx="8685212" cy="1433513"/>
          </a:xfrm>
        </p:spPr>
        <p:txBody>
          <a:bodyPr/>
          <a:lstStyle/>
          <a:p>
            <a:r>
              <a:rPr lang="de-DE" sz="4000"/>
              <a:t>Mudança e resistência organizacional</a:t>
            </a:r>
          </a:p>
        </p:txBody>
      </p:sp>
      <p:sp>
        <p:nvSpPr>
          <p:cNvPr id="50183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457200" y="1628775"/>
            <a:ext cx="8228013" cy="1152525"/>
          </a:xfrm>
        </p:spPr>
        <p:txBody>
          <a:bodyPr/>
          <a:lstStyle/>
          <a:p>
            <a:r>
              <a:rPr lang="de-DE"/>
              <a:t>SI têm implicações potenciais em: estrutura, cultura, processos e estratégia</a:t>
            </a:r>
          </a:p>
        </p:txBody>
      </p:sp>
      <p:pic>
        <p:nvPicPr>
          <p:cNvPr id="50182" name="Picture 6"/>
          <p:cNvPicPr>
            <a:picLocks noGrp="1" noChangeAspect="1" noChangeArrowheads="1"/>
          </p:cNvPicPr>
          <p:nvPr>
            <p:ph idx="4294967295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2844800" y="2862263"/>
            <a:ext cx="3455988" cy="3446462"/>
          </a:xfrm>
          <a:ln/>
        </p:spPr>
      </p:pic>
      <p:sp>
        <p:nvSpPr>
          <p:cNvPr id="50184" name="Text Box 8"/>
          <p:cNvSpPr txBox="1">
            <a:spLocks noChangeArrowheads="1"/>
          </p:cNvSpPr>
          <p:nvPr/>
        </p:nvSpPr>
        <p:spPr bwMode="auto">
          <a:xfrm>
            <a:off x="2339975" y="6416675"/>
            <a:ext cx="5048250" cy="347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de-DE">
                <a:solidFill>
                  <a:schemeClr val="tx1"/>
                </a:solidFill>
              </a:rPr>
              <a:t>Modelo de mudança integrada de Leavitt (1965)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Implicações para o projeto e entendimento de SI</a:t>
            </a:r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981200"/>
            <a:ext cx="8228013" cy="4616450"/>
          </a:xfrm>
        </p:spPr>
        <p:txBody>
          <a:bodyPr/>
          <a:lstStyle/>
          <a:p>
            <a:pPr>
              <a:lnSpc>
                <a:spcPct val="83000"/>
              </a:lnSpc>
            </a:pPr>
            <a:r>
              <a:rPr lang="de-DE" sz="2800" dirty="0"/>
              <a:t>Para </a:t>
            </a:r>
            <a:r>
              <a:rPr lang="de-DE" sz="2800" dirty="0" smtClean="0"/>
              <a:t>serem utéis, projetos de </a:t>
            </a:r>
            <a:r>
              <a:rPr lang="de-DE" sz="2800" dirty="0"/>
              <a:t>SI devem ser </a:t>
            </a:r>
            <a:r>
              <a:rPr lang="de-DE" sz="2800" dirty="0" smtClean="0"/>
              <a:t>desenvolvidos com </a:t>
            </a:r>
            <a:r>
              <a:rPr lang="de-DE" sz="2800" dirty="0">
                <a:solidFill>
                  <a:srgbClr val="0070C0"/>
                </a:solidFill>
              </a:rPr>
              <a:t>um entendimento claro da organização</a:t>
            </a:r>
            <a:r>
              <a:rPr lang="de-DE" sz="2800" dirty="0"/>
              <a:t> em que se situam, conhecendo:</a:t>
            </a:r>
          </a:p>
          <a:p>
            <a:pPr lvl="1">
              <a:lnSpc>
                <a:spcPct val="83000"/>
              </a:lnSpc>
            </a:pPr>
            <a:r>
              <a:rPr lang="de-DE" sz="2400" dirty="0"/>
              <a:t>O ambiente em que a organização atua</a:t>
            </a:r>
          </a:p>
          <a:p>
            <a:pPr lvl="1">
              <a:lnSpc>
                <a:spcPct val="83000"/>
              </a:lnSpc>
            </a:pPr>
            <a:r>
              <a:rPr lang="de-DE" sz="2400" dirty="0"/>
              <a:t>A estrutura, hierarquia especialização, rotinas e processos da organização</a:t>
            </a:r>
          </a:p>
          <a:p>
            <a:pPr lvl="1">
              <a:lnSpc>
                <a:spcPct val="83000"/>
              </a:lnSpc>
            </a:pPr>
            <a:r>
              <a:rPr lang="de-DE" sz="2400" dirty="0"/>
              <a:t>A cultura e a política da organização</a:t>
            </a:r>
          </a:p>
          <a:p>
            <a:pPr lvl="1">
              <a:lnSpc>
                <a:spcPct val="83000"/>
              </a:lnSpc>
            </a:pPr>
            <a:r>
              <a:rPr lang="de-DE" sz="2400" dirty="0"/>
              <a:t>Tipo de organização e seu estilo de gestão</a:t>
            </a:r>
          </a:p>
          <a:p>
            <a:pPr lvl="1">
              <a:lnSpc>
                <a:spcPct val="83000"/>
              </a:lnSpc>
            </a:pPr>
            <a:r>
              <a:rPr lang="de-DE" sz="2400" dirty="0"/>
              <a:t>Os grupos de interesse e funcionários que serão afetados pelo sistema</a:t>
            </a:r>
          </a:p>
          <a:p>
            <a:pPr lvl="1">
              <a:lnSpc>
                <a:spcPct val="83000"/>
              </a:lnSpc>
            </a:pPr>
            <a:r>
              <a:rPr lang="de-DE" sz="2400" dirty="0"/>
              <a:t>Tipos de tarefas, decisões e processos que o SI deve apoiar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Créditos</a:t>
            </a:r>
          </a:p>
        </p:txBody>
      </p:sp>
      <p:sp>
        <p:nvSpPr>
          <p:cNvPr id="38915" name="Espaço Reservado para Conteúdo 2"/>
          <p:cNvSpPr>
            <a:spLocks noGrp="1"/>
          </p:cNvSpPr>
          <p:nvPr>
            <p:ph idx="1"/>
          </p:nvPr>
        </p:nvSpPr>
        <p:spPr>
          <a:xfrm>
            <a:off x="468313" y="1773238"/>
            <a:ext cx="8226425" cy="4233862"/>
          </a:xfrm>
        </p:spPr>
        <p:txBody>
          <a:bodyPr/>
          <a:lstStyle/>
          <a:p>
            <a:r>
              <a:rPr lang="pt-BR" sz="2400" dirty="0" smtClean="0"/>
              <a:t>O material utilizado na disciplina de Fundamentos de Sistema de informação tem sido desenvolvido de forma cooperativa pelos professores que ministram a disciplina. Sua produção inicial foi desenvolvida pelo Prof. Dr.: João Porto de Albuquerque – ICMC –USP no ano de 2009.  Dando continuidade a esse trabalho, durante o ano de 2011, o material tem sido adaptado e expandido pelos professores Prof. Dr.: Luciano Vieira de Araújo – EACH-USP, Prof. Dr.: Clodoaldo Moraes </a:t>
            </a:r>
            <a:r>
              <a:rPr lang="pt-BR" sz="2400" smtClean="0"/>
              <a:t>Lima </a:t>
            </a:r>
            <a:r>
              <a:rPr lang="pt-BR" sz="2400" smtClean="0"/>
              <a:t>–EACH-USP </a:t>
            </a:r>
            <a:r>
              <a:rPr lang="pt-BR" sz="2400" dirty="0" smtClean="0"/>
              <a:t>em cooperação com o Prof. Dr.: João Porto de Albuquerque – ICMC –USP. Durante  ano de 2013 este material foi adaptado pelo Prof. Marcelo </a:t>
            </a:r>
            <a:r>
              <a:rPr lang="pt-BR" sz="2400" dirty="0" err="1" smtClean="0"/>
              <a:t>Fantinato</a:t>
            </a:r>
            <a:r>
              <a:rPr lang="pt-BR" sz="2400" dirty="0" smtClean="0"/>
              <a:t>.</a:t>
            </a:r>
          </a:p>
          <a:p>
            <a:endParaRPr lang="pt-BR" sz="2400" dirty="0" smtClean="0"/>
          </a:p>
          <a:p>
            <a:endParaRPr lang="pt-BR" sz="2400" dirty="0" smtClean="0"/>
          </a:p>
        </p:txBody>
      </p:sp>
    </p:spTree>
    <p:extLst>
      <p:ext uri="{BB962C8B-B14F-4D97-AF65-F5344CB8AC3E}">
        <p14:creationId xmlns:p14="http://schemas.microsoft.com/office/powerpoint/2010/main" val="4162369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1"/>
          <p:cNvSpPr>
            <a:spLocks noGrp="1" noChangeArrowheads="1"/>
          </p:cNvSpPr>
          <p:nvPr>
            <p:ph type="title"/>
          </p:nvPr>
        </p:nvSpPr>
        <p:spPr>
          <a:xfrm>
            <a:off x="457200" y="461963"/>
            <a:ext cx="8229600" cy="1311275"/>
          </a:xfrm>
          <a:ln/>
        </p:spPr>
        <p:txBody>
          <a:bodyPr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/>
              <a:t>Exercício: análise de uma organização</a:t>
            </a:r>
          </a:p>
        </p:txBody>
      </p:sp>
      <p:sp>
        <p:nvSpPr>
          <p:cNvPr id="2457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2019300"/>
            <a:ext cx="8229600" cy="4600363"/>
          </a:xfrm>
          <a:ln/>
        </p:spPr>
        <p:txBody>
          <a:bodyPr>
            <a:spAutoFit/>
          </a:bodyPr>
          <a:lstStyle/>
          <a:p>
            <a:pPr>
              <a:lnSpc>
                <a:spcPct val="90000"/>
              </a:lnSpc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dirty="0" err="1"/>
              <a:t>Descreva</a:t>
            </a:r>
            <a:r>
              <a:rPr lang="en-GB" dirty="0"/>
              <a:t> a </a:t>
            </a:r>
            <a:r>
              <a:rPr lang="en-GB" dirty="0" err="1"/>
              <a:t>organização</a:t>
            </a:r>
            <a:endParaRPr lang="en-GB" dirty="0"/>
          </a:p>
          <a:p>
            <a:pPr lvl="1">
              <a:lnSpc>
                <a:spcPct val="90000"/>
              </a:lnSpc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dirty="0" err="1"/>
              <a:t>Visão</a:t>
            </a:r>
            <a:r>
              <a:rPr lang="en-GB" dirty="0"/>
              <a:t> </a:t>
            </a:r>
            <a:r>
              <a:rPr lang="en-GB" dirty="0" err="1"/>
              <a:t>técnica</a:t>
            </a:r>
            <a:r>
              <a:rPr lang="en-GB" dirty="0"/>
              <a:t>: </a:t>
            </a:r>
            <a:r>
              <a:rPr lang="en-GB" dirty="0" err="1"/>
              <a:t>insumos</a:t>
            </a:r>
            <a:r>
              <a:rPr lang="en-GB" dirty="0"/>
              <a:t>, </a:t>
            </a:r>
            <a:r>
              <a:rPr lang="en-GB" dirty="0" err="1"/>
              <a:t>processos</a:t>
            </a:r>
            <a:r>
              <a:rPr lang="en-GB" dirty="0"/>
              <a:t>, </a:t>
            </a:r>
            <a:r>
              <a:rPr lang="en-GB" dirty="0" err="1"/>
              <a:t>produtos</a:t>
            </a:r>
            <a:r>
              <a:rPr lang="en-GB" dirty="0"/>
              <a:t>/</a:t>
            </a:r>
            <a:r>
              <a:rPr lang="en-GB" dirty="0" err="1"/>
              <a:t>serviços</a:t>
            </a:r>
            <a:endParaRPr lang="en-GB" dirty="0"/>
          </a:p>
          <a:p>
            <a:pPr lvl="1">
              <a:lnSpc>
                <a:spcPct val="90000"/>
              </a:lnSpc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dirty="0" err="1"/>
              <a:t>Quatro</a:t>
            </a:r>
            <a:r>
              <a:rPr lang="en-GB" dirty="0"/>
              <a:t> </a:t>
            </a:r>
            <a:r>
              <a:rPr lang="en-GB" dirty="0" err="1"/>
              <a:t>funções</a:t>
            </a:r>
            <a:r>
              <a:rPr lang="en-GB" dirty="0"/>
              <a:t>: </a:t>
            </a:r>
            <a:r>
              <a:rPr lang="en-GB" dirty="0" err="1"/>
              <a:t>manufatura</a:t>
            </a:r>
            <a:r>
              <a:rPr lang="en-GB" dirty="0"/>
              <a:t> e </a:t>
            </a:r>
            <a:r>
              <a:rPr lang="en-GB" dirty="0" err="1"/>
              <a:t>produção</a:t>
            </a:r>
            <a:r>
              <a:rPr lang="en-GB" dirty="0"/>
              <a:t>, </a:t>
            </a:r>
            <a:r>
              <a:rPr lang="en-GB" dirty="0" err="1"/>
              <a:t>vendas</a:t>
            </a:r>
            <a:r>
              <a:rPr lang="en-GB" dirty="0"/>
              <a:t> e marketing, </a:t>
            </a:r>
            <a:r>
              <a:rPr lang="en-GB" dirty="0" err="1"/>
              <a:t>finanças</a:t>
            </a:r>
            <a:r>
              <a:rPr lang="en-GB" dirty="0"/>
              <a:t> e </a:t>
            </a:r>
            <a:r>
              <a:rPr lang="en-GB" dirty="0" err="1"/>
              <a:t>contabilidade</a:t>
            </a:r>
            <a:r>
              <a:rPr lang="en-GB" dirty="0"/>
              <a:t>, e </a:t>
            </a:r>
            <a:r>
              <a:rPr lang="en-GB" dirty="0" err="1"/>
              <a:t>recursos</a:t>
            </a:r>
            <a:r>
              <a:rPr lang="en-GB" dirty="0"/>
              <a:t> </a:t>
            </a:r>
            <a:r>
              <a:rPr lang="en-GB" dirty="0" err="1"/>
              <a:t>humanos</a:t>
            </a:r>
            <a:endParaRPr lang="en-GB" dirty="0"/>
          </a:p>
          <a:p>
            <a:pPr lvl="1">
              <a:lnSpc>
                <a:spcPct val="90000"/>
              </a:lnSpc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dirty="0" err="1"/>
              <a:t>Níveis</a:t>
            </a:r>
            <a:r>
              <a:rPr lang="en-GB" dirty="0"/>
              <a:t> </a:t>
            </a:r>
            <a:r>
              <a:rPr lang="en-GB" dirty="0" err="1"/>
              <a:t>hierárquicos</a:t>
            </a:r>
            <a:endParaRPr lang="en-GB" dirty="0"/>
          </a:p>
          <a:p>
            <a:pPr lvl="1">
              <a:lnSpc>
                <a:spcPct val="90000"/>
              </a:lnSpc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dirty="0" err="1"/>
              <a:t>Aspectos</a:t>
            </a:r>
            <a:r>
              <a:rPr lang="en-GB" dirty="0"/>
              <a:t> de </a:t>
            </a:r>
            <a:r>
              <a:rPr lang="en-GB" dirty="0" err="1"/>
              <a:t>cultura</a:t>
            </a:r>
            <a:r>
              <a:rPr lang="en-GB" dirty="0"/>
              <a:t> e </a:t>
            </a:r>
            <a:r>
              <a:rPr lang="en-GB" dirty="0" err="1"/>
              <a:t>política</a:t>
            </a:r>
            <a:endParaRPr lang="en-GB" dirty="0"/>
          </a:p>
          <a:p>
            <a:pPr>
              <a:lnSpc>
                <a:spcPct val="90000"/>
              </a:lnSpc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dirty="0" err="1">
                <a:solidFill>
                  <a:schemeClr val="accent2"/>
                </a:solidFill>
              </a:rPr>
              <a:t>Qual</a:t>
            </a:r>
            <a:r>
              <a:rPr lang="en-GB" dirty="0">
                <a:solidFill>
                  <a:schemeClr val="accent2"/>
                </a:solidFill>
              </a:rPr>
              <a:t> o(s) </a:t>
            </a:r>
            <a:r>
              <a:rPr lang="en-GB" dirty="0" err="1">
                <a:solidFill>
                  <a:schemeClr val="accent2"/>
                </a:solidFill>
              </a:rPr>
              <a:t>problema</a:t>
            </a:r>
            <a:r>
              <a:rPr lang="en-GB" dirty="0">
                <a:solidFill>
                  <a:schemeClr val="accent2"/>
                </a:solidFill>
              </a:rPr>
              <a:t>(s) </a:t>
            </a:r>
            <a:r>
              <a:rPr lang="en-GB" dirty="0" err="1">
                <a:solidFill>
                  <a:schemeClr val="accent2"/>
                </a:solidFill>
              </a:rPr>
              <a:t>organizacional</a:t>
            </a:r>
            <a:r>
              <a:rPr lang="en-GB" dirty="0">
                <a:solidFill>
                  <a:schemeClr val="accent2"/>
                </a:solidFill>
              </a:rPr>
              <a:t>(is) e </a:t>
            </a:r>
            <a:r>
              <a:rPr lang="en-GB" dirty="0" err="1">
                <a:solidFill>
                  <a:schemeClr val="accent2"/>
                </a:solidFill>
              </a:rPr>
              <a:t>como</a:t>
            </a:r>
            <a:r>
              <a:rPr lang="en-GB" dirty="0">
                <a:solidFill>
                  <a:schemeClr val="accent2"/>
                </a:solidFill>
              </a:rPr>
              <a:t> o SI </a:t>
            </a:r>
            <a:r>
              <a:rPr lang="en-GB" dirty="0" err="1">
                <a:solidFill>
                  <a:schemeClr val="accent2"/>
                </a:solidFill>
              </a:rPr>
              <a:t>ajuda</a:t>
            </a:r>
            <a:r>
              <a:rPr lang="en-GB" dirty="0">
                <a:solidFill>
                  <a:schemeClr val="accent2"/>
                </a:solidFill>
              </a:rPr>
              <a:t> a </a:t>
            </a:r>
            <a:r>
              <a:rPr lang="en-GB" dirty="0" err="1">
                <a:solidFill>
                  <a:schemeClr val="accent2"/>
                </a:solidFill>
              </a:rPr>
              <a:t>resolvê</a:t>
            </a:r>
            <a:r>
              <a:rPr lang="en-GB" dirty="0">
                <a:solidFill>
                  <a:schemeClr val="accent2"/>
                </a:solidFill>
              </a:rPr>
              <a:t>-lo (s)? 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457200"/>
            <a:ext cx="8229600" cy="1371600"/>
          </a:xfrm>
          <a:ln/>
        </p:spPr>
        <p:txBody>
          <a:bodyPr/>
          <a:lstStyle/>
          <a:p>
            <a: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de-DE"/>
              <a:t>Programa da aula</a:t>
            </a:r>
          </a:p>
        </p:txBody>
      </p:sp>
      <p:sp>
        <p:nvSpPr>
          <p:cNvPr id="5122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323850" y="1700213"/>
            <a:ext cx="8424863" cy="4897437"/>
          </a:xfrm>
          <a:ln/>
        </p:spPr>
        <p:txBody>
          <a:bodyPr/>
          <a:lstStyle/>
          <a:p>
            <a:pPr>
              <a:lnSpc>
                <a:spcPct val="120000"/>
              </a:lnSpc>
              <a:spcBef>
                <a:spcPts val="700"/>
              </a:spcBef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de-DE" sz="2800" dirty="0"/>
              <a:t>O que é vantagem competitiva</a:t>
            </a:r>
          </a:p>
          <a:p>
            <a:pPr>
              <a:lnSpc>
                <a:spcPct val="120000"/>
              </a:lnSpc>
              <a:spcBef>
                <a:spcPts val="700"/>
              </a:spcBef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de-DE" sz="2800" dirty="0"/>
              <a:t>O modelo das 5 forças de Porter</a:t>
            </a:r>
          </a:p>
          <a:p>
            <a:pPr lvl="1">
              <a:lnSpc>
                <a:spcPct val="120000"/>
              </a:lnSpc>
              <a:spcBef>
                <a:spcPts val="600"/>
              </a:spcBef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de-DE" sz="2400" dirty="0"/>
              <a:t>Estratégias de SI para lidar com as 5 forças</a:t>
            </a:r>
          </a:p>
          <a:p>
            <a:pPr lvl="1">
              <a:lnSpc>
                <a:spcPct val="120000"/>
              </a:lnSpc>
              <a:spcBef>
                <a:spcPts val="600"/>
              </a:spcBef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de-DE" sz="2400" dirty="0"/>
              <a:t>A internet e a vantagem competitiva</a:t>
            </a:r>
          </a:p>
          <a:p>
            <a:pPr>
              <a:lnSpc>
                <a:spcPct val="120000"/>
              </a:lnSpc>
              <a:spcBef>
                <a:spcPts val="700"/>
              </a:spcBef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de-DE" sz="2800" dirty="0"/>
              <a:t>O modelo de cadeia de valor empresarial</a:t>
            </a:r>
          </a:p>
          <a:p>
            <a:pPr>
              <a:lnSpc>
                <a:spcPct val="120000"/>
              </a:lnSpc>
              <a:spcBef>
                <a:spcPts val="700"/>
              </a:spcBef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de-DE" sz="2800" dirty="0"/>
              <a:t>Sinergias, competências essenciais e estratégias de rede</a:t>
            </a:r>
          </a:p>
          <a:p>
            <a:pPr>
              <a:lnSpc>
                <a:spcPct val="120000"/>
              </a:lnSpc>
              <a:spcBef>
                <a:spcPts val="700"/>
              </a:spcBef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de-DE" sz="2800" dirty="0"/>
              <a:t>Análise estratégica de sistemas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Intranet x Extranet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sz="2500" dirty="0"/>
              <a:t>A intranet é </a:t>
            </a:r>
            <a:r>
              <a:rPr lang="pt-BR" sz="2500" dirty="0">
                <a:solidFill>
                  <a:srgbClr val="FF0000"/>
                </a:solidFill>
              </a:rPr>
              <a:t>uma rede interna, fechada e exclusiva, com acesso somente para os funcionários de uma determinada empresa</a:t>
            </a:r>
            <a:r>
              <a:rPr lang="pt-BR" sz="2500" dirty="0"/>
              <a:t> e muitas vezes </a:t>
            </a:r>
            <a:r>
              <a:rPr lang="pt-BR" sz="2500" dirty="0">
                <a:solidFill>
                  <a:schemeClr val="accent2"/>
                </a:solidFill>
              </a:rPr>
              <a:t>liberado somente no ambiente de trabalho e em computadores registrados na rede</a:t>
            </a:r>
            <a:r>
              <a:rPr lang="pt-BR" sz="2500" dirty="0"/>
              <a:t>. Essa restrição do ambiente de trabalho não é necessária, já que as intranets não são necessariamente </a:t>
            </a:r>
            <a:r>
              <a:rPr lang="pt-BR" sz="2500" dirty="0" err="1"/>
              <a:t>LANs</a:t>
            </a:r>
            <a:r>
              <a:rPr lang="pt-BR" sz="2500" dirty="0"/>
              <a:t>, mas sim redes construídas sobre a internet. </a:t>
            </a:r>
            <a:endParaRPr lang="pt-BR" sz="2500" dirty="0" smtClean="0"/>
          </a:p>
          <a:p>
            <a:r>
              <a:rPr lang="pt-BR" sz="2400" dirty="0"/>
              <a:t>Quando alguma informação dessa intranet </a:t>
            </a:r>
            <a:r>
              <a:rPr lang="pt-BR" sz="2400" dirty="0">
                <a:solidFill>
                  <a:srgbClr val="FF0000"/>
                </a:solidFill>
              </a:rPr>
              <a:t>é aberta a clientes ou fornecedores dessa empresa</a:t>
            </a:r>
            <a:r>
              <a:rPr lang="pt-BR" sz="2400" dirty="0"/>
              <a:t>, essa rede passa a ser chamada de extranet</a:t>
            </a:r>
            <a:r>
              <a:rPr lang="pt-BR" sz="2400" dirty="0" smtClean="0"/>
              <a:t>.</a:t>
            </a:r>
            <a:r>
              <a:rPr lang="pt-BR" sz="2200" dirty="0"/>
              <a:t/>
            </a:r>
            <a:br>
              <a:rPr lang="pt-BR" sz="2200" dirty="0"/>
            </a:br>
            <a:endParaRPr lang="pt-BR" sz="2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9552" y="1916832"/>
            <a:ext cx="2522785" cy="17067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0179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347864" y="1916832"/>
            <a:ext cx="2016224" cy="1944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0181" name="Picture 5"/>
          <p:cNvPicPr>
            <a:picLocks noGrp="1" noChangeAspect="1" noChangeArrowheads="1"/>
          </p:cNvPicPr>
          <p:nvPr>
            <p:ph idx="1"/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796136" y="1916832"/>
            <a:ext cx="3068598" cy="20162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CaixaDeTexto 7"/>
          <p:cNvSpPr txBox="1"/>
          <p:nvPr/>
        </p:nvSpPr>
        <p:spPr>
          <a:xfrm>
            <a:off x="827584" y="3645024"/>
            <a:ext cx="1851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>
                <a:solidFill>
                  <a:schemeClr val="tx1"/>
                </a:solidFill>
              </a:rPr>
              <a:t>Desorganização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9" name="CaixaDeTexto 8"/>
          <p:cNvSpPr txBox="1"/>
          <p:nvPr/>
        </p:nvSpPr>
        <p:spPr>
          <a:xfrm>
            <a:off x="3759924" y="3861048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>
                <a:solidFill>
                  <a:schemeClr val="tx1"/>
                </a:solidFill>
              </a:rPr>
              <a:t>Confusão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6444208" y="3933056"/>
            <a:ext cx="1531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>
                <a:solidFill>
                  <a:schemeClr val="tx1"/>
                </a:solidFill>
              </a:rPr>
              <a:t>Acomodação</a:t>
            </a:r>
            <a:endParaRPr lang="pt-BR" dirty="0">
              <a:solidFill>
                <a:schemeClr val="tx1"/>
              </a:solidFill>
            </a:endParaRPr>
          </a:p>
        </p:txBody>
      </p:sp>
      <p:pic>
        <p:nvPicPr>
          <p:cNvPr id="50182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65845" y="4005064"/>
            <a:ext cx="1933947" cy="2538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CaixaDeTexto 12"/>
          <p:cNvSpPr txBox="1"/>
          <p:nvPr/>
        </p:nvSpPr>
        <p:spPr>
          <a:xfrm>
            <a:off x="1115616" y="6488668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>
                <a:solidFill>
                  <a:schemeClr val="tx1"/>
                </a:solidFill>
              </a:rPr>
              <a:t>Ilusão</a:t>
            </a:r>
            <a:endParaRPr lang="pt-BR" dirty="0">
              <a:solidFill>
                <a:schemeClr val="tx1"/>
              </a:solidFill>
            </a:endParaRPr>
          </a:p>
        </p:txBody>
      </p:sp>
      <p:pic>
        <p:nvPicPr>
          <p:cNvPr id="50184" name="Picture 8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059832" y="4149080"/>
            <a:ext cx="2636613" cy="23328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CaixaDeTexto 15"/>
          <p:cNvSpPr txBox="1"/>
          <p:nvPr/>
        </p:nvSpPr>
        <p:spPr>
          <a:xfrm>
            <a:off x="3851920" y="6488668"/>
            <a:ext cx="1774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>
                <a:solidFill>
                  <a:schemeClr val="tx1"/>
                </a:solidFill>
              </a:rPr>
              <a:t>Jogos de poder</a:t>
            </a:r>
            <a:endParaRPr lang="pt-BR" dirty="0">
              <a:solidFill>
                <a:schemeClr val="tx1"/>
              </a:solidFill>
            </a:endParaRPr>
          </a:p>
        </p:txBody>
      </p:sp>
      <p:pic>
        <p:nvPicPr>
          <p:cNvPr id="50186" name="Picture 10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228184" y="4221088"/>
            <a:ext cx="2376264" cy="23292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CaixaDeTexto 17"/>
          <p:cNvSpPr txBox="1"/>
          <p:nvPr/>
        </p:nvSpPr>
        <p:spPr>
          <a:xfrm>
            <a:off x="6444208" y="6488668"/>
            <a:ext cx="2454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>
                <a:solidFill>
                  <a:schemeClr val="tx1"/>
                </a:solidFill>
              </a:rPr>
              <a:t>Negação do problema</a:t>
            </a:r>
            <a:endParaRPr lang="pt-BR" dirty="0">
              <a:solidFill>
                <a:schemeClr val="tx1"/>
              </a:solidFill>
            </a:endParaRPr>
          </a:p>
        </p:txBody>
      </p:sp>
      <p:pic>
        <p:nvPicPr>
          <p:cNvPr id="50187" name="Picture 11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945457" y="216024"/>
            <a:ext cx="3770559" cy="16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0188" name="Picture 12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4716016" y="254199"/>
            <a:ext cx="4320480" cy="1590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CaixaDeTexto 20"/>
          <p:cNvSpPr txBox="1"/>
          <p:nvPr/>
        </p:nvSpPr>
        <p:spPr>
          <a:xfrm>
            <a:off x="0" y="1124744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>
                <a:solidFill>
                  <a:schemeClr val="tx1"/>
                </a:solidFill>
              </a:rPr>
              <a:t>Arrogância</a:t>
            </a:r>
            <a:endParaRPr lang="pt-BR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457200"/>
            <a:ext cx="8229600" cy="1371600"/>
          </a:xfrm>
          <a:ln/>
        </p:spPr>
        <p:txBody>
          <a:bodyPr/>
          <a:lstStyle/>
          <a:p>
            <a: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de-DE"/>
              <a:t>O que é vantagem competitiva?</a:t>
            </a:r>
          </a:p>
        </p:txBody>
      </p:sp>
      <p:sp>
        <p:nvSpPr>
          <p:cNvPr id="6146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981200"/>
            <a:ext cx="8229600" cy="3886200"/>
          </a:xfrm>
          <a:ln/>
        </p:spPr>
        <p:txBody>
          <a:bodyPr/>
          <a:lstStyle/>
          <a:p>
            <a:pPr>
              <a:lnSpc>
                <a:spcPct val="90000"/>
              </a:lnSpc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pt-BR" sz="2500" dirty="0" smtClean="0"/>
              <a:t>A vantagem competitiva surge fundamentalmente do </a:t>
            </a:r>
            <a:r>
              <a:rPr lang="pt-BR" sz="2500" dirty="0" smtClean="0">
                <a:solidFill>
                  <a:srgbClr val="FF0000"/>
                </a:solidFill>
              </a:rPr>
              <a:t>valor que uma determinada empresa </a:t>
            </a:r>
            <a:r>
              <a:rPr lang="pt-BR" sz="2500" dirty="0" smtClean="0"/>
              <a:t>consegue criar para os seus clientes e que ultrapassa os custos de produção.</a:t>
            </a:r>
            <a:endParaRPr lang="de-DE" sz="2500" dirty="0" smtClean="0"/>
          </a:p>
          <a:p>
            <a:pPr>
              <a:lnSpc>
                <a:spcPct val="90000"/>
              </a:lnSpc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de-DE" sz="2600" dirty="0" smtClean="0"/>
              <a:t>Por </a:t>
            </a:r>
            <a:r>
              <a:rPr lang="de-DE" sz="2600" dirty="0"/>
              <a:t>que algumas empresas são consideradas líderes de mercado?</a:t>
            </a:r>
          </a:p>
          <a:p>
            <a:pPr lvl="1">
              <a:lnSpc>
                <a:spcPct val="90000"/>
              </a:lnSpc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de-DE" sz="2200" dirty="0"/>
              <a:t>melhor uso de recursos</a:t>
            </a:r>
          </a:p>
          <a:p>
            <a:pPr lvl="1">
              <a:lnSpc>
                <a:spcPct val="90000"/>
              </a:lnSpc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de-DE" sz="2200" dirty="0"/>
              <a:t>maior lucratividade</a:t>
            </a:r>
          </a:p>
          <a:p>
            <a:pPr lvl="1">
              <a:lnSpc>
                <a:spcPct val="90000"/>
              </a:lnSpc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de-DE" sz="2200" dirty="0"/>
              <a:t>maior produtividade/eficiência</a:t>
            </a:r>
          </a:p>
          <a:p>
            <a:pPr lvl="1">
              <a:lnSpc>
                <a:spcPct val="90000"/>
              </a:lnSpc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de-DE" sz="2200" dirty="0"/>
              <a:t>maior valor de mercado (ações)</a:t>
            </a:r>
            <a:r>
              <a:rPr lang="ar-SA" sz="2200" dirty="0">
                <a:cs typeface="Arial" charset="0"/>
              </a:rPr>
              <a:t>‏</a:t>
            </a:r>
            <a:endParaRPr lang="de-DE" sz="2200" dirty="0"/>
          </a:p>
          <a:p>
            <a:pPr>
              <a:lnSpc>
                <a:spcPct val="90000"/>
              </a:lnSpc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de-DE" sz="2200" dirty="0"/>
              <a:t>Como analisar um negócio e identificar suas vantagens competitivas?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 bwMode="auto">
          <a:xfrm>
            <a:off x="539552" y="1916832"/>
            <a:ext cx="8604448" cy="2448272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pt-BR" sz="1800" b="0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Arial" charset="0"/>
              <a:ea typeface="Lucida Sans Unicode" charset="0"/>
              <a:cs typeface="Lucida Sans Unicode" charset="0"/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Modelo das Cinco Forças Competitivas de Porter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1" y="1981200"/>
            <a:ext cx="8075240" cy="4233863"/>
          </a:xfrm>
        </p:spPr>
        <p:txBody>
          <a:bodyPr/>
          <a:lstStyle/>
          <a:p>
            <a:r>
              <a:rPr lang="pt-BR" sz="2200" dirty="0" smtClean="0"/>
              <a:t>Concorrentes tradicionais</a:t>
            </a:r>
          </a:p>
          <a:p>
            <a:r>
              <a:rPr lang="pt-BR" sz="2200" dirty="0" smtClean="0"/>
              <a:t>Novos entrantes no mercado</a:t>
            </a:r>
          </a:p>
          <a:p>
            <a:r>
              <a:rPr lang="pt-BR" sz="2200" dirty="0" smtClean="0"/>
              <a:t>Produtos e serviços substituídos</a:t>
            </a:r>
          </a:p>
          <a:p>
            <a:r>
              <a:rPr lang="pt-BR" sz="2200" dirty="0" smtClean="0"/>
              <a:t>Clientes </a:t>
            </a:r>
          </a:p>
          <a:p>
            <a:r>
              <a:rPr lang="pt-BR" sz="2200" dirty="0" smtClean="0"/>
              <a:t>Fornecedores</a:t>
            </a:r>
            <a:endParaRPr lang="pt-BR" sz="2200" dirty="0"/>
          </a:p>
          <a:p>
            <a:endParaRPr lang="pt-BR" dirty="0"/>
          </a:p>
          <a:p>
            <a:r>
              <a:rPr lang="pt-BR" sz="2200" dirty="0" smtClean="0"/>
              <a:t>No modelo das cinco forças competitivas de Porter, a posição estratégica da empresa e suas estratégia são determinadas pela competição com os concorrentes diretos tradicionais, mas também por quatro forças do ambiente setorial</a:t>
            </a:r>
          </a:p>
          <a:p>
            <a:endParaRPr lang="pt-B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457200"/>
            <a:ext cx="7571184" cy="1371600"/>
          </a:xfrm>
          <a:ln/>
        </p:spPr>
        <p:txBody>
          <a:bodyPr/>
          <a:lstStyle/>
          <a:p>
            <a: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de-DE" sz="3700" dirty="0"/>
              <a:t>O modelo das 5 forças de Porter</a:t>
            </a:r>
          </a:p>
        </p:txBody>
      </p:sp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715250" y="332657"/>
            <a:ext cx="961206" cy="12239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CaixaDeTexto 7"/>
          <p:cNvSpPr txBox="1"/>
          <p:nvPr/>
        </p:nvSpPr>
        <p:spPr>
          <a:xfrm>
            <a:off x="467544" y="5877272"/>
            <a:ext cx="805861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>
                <a:solidFill>
                  <a:schemeClr val="tx1"/>
                </a:solidFill>
              </a:rPr>
              <a:t>Modelo usado para descrever a </a:t>
            </a:r>
            <a:r>
              <a:rPr lang="pt-BR" dirty="0" smtClean="0">
                <a:solidFill>
                  <a:srgbClr val="FF0000"/>
                </a:solidFill>
              </a:rPr>
              <a:t>interação das influências externas </a:t>
            </a:r>
            <a:r>
              <a:rPr lang="pt-BR" dirty="0" smtClean="0">
                <a:solidFill>
                  <a:schemeClr val="tx1"/>
                </a:solidFill>
              </a:rPr>
              <a:t>(ameaças</a:t>
            </a:r>
          </a:p>
          <a:p>
            <a:r>
              <a:rPr lang="pt-BR" dirty="0" smtClean="0">
                <a:solidFill>
                  <a:schemeClr val="tx1"/>
                </a:solidFill>
              </a:rPr>
              <a:t>e oportunidades) que </a:t>
            </a:r>
            <a:r>
              <a:rPr lang="pt-BR" dirty="0" smtClean="0">
                <a:solidFill>
                  <a:srgbClr val="FF0000"/>
                </a:solidFill>
              </a:rPr>
              <a:t>afetam a estratégia da organização e a sua habilidade </a:t>
            </a:r>
          </a:p>
          <a:p>
            <a:r>
              <a:rPr lang="pt-BR" dirty="0">
                <a:solidFill>
                  <a:srgbClr val="FF0000"/>
                </a:solidFill>
              </a:rPr>
              <a:t>c</a:t>
            </a:r>
            <a:r>
              <a:rPr lang="pt-BR" dirty="0" smtClean="0">
                <a:solidFill>
                  <a:srgbClr val="FF0000"/>
                </a:solidFill>
              </a:rPr>
              <a:t>ompetir</a:t>
            </a:r>
            <a:r>
              <a:rPr lang="pt-BR" dirty="0" smtClean="0">
                <a:solidFill>
                  <a:schemeClr val="tx1"/>
                </a:solidFill>
              </a:rPr>
              <a:t>. 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9" name="Text Box 4"/>
          <p:cNvSpPr txBox="1">
            <a:spLocks noChangeArrowheads="1"/>
          </p:cNvSpPr>
          <p:nvPr/>
        </p:nvSpPr>
        <p:spPr bwMode="auto">
          <a:xfrm>
            <a:off x="12700" y="1589089"/>
            <a:ext cx="9144000" cy="14710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tIns="118800" rIns="342000" bIns="118800">
            <a:spAutoFit/>
          </a:bodyPr>
          <a:lstStyle/>
          <a:p>
            <a:pPr marL="355600" lvl="1" algn="just">
              <a:spcBef>
                <a:spcPct val="20000"/>
              </a:spcBef>
              <a:buSzPct val="80000"/>
            </a:pPr>
            <a:r>
              <a:rPr lang="pt-PT" sz="2000" dirty="0">
                <a:solidFill>
                  <a:srgbClr val="1C1C1C"/>
                </a:solidFill>
                <a:latin typeface="Tahoma" pitchFamily="34" charset="0"/>
                <a:cs typeface="Arial" charset="0"/>
              </a:rPr>
              <a:t>Uma metodologia de análise da </a:t>
            </a:r>
            <a:r>
              <a:rPr lang="pt-PT" sz="2000" dirty="0" smtClean="0">
                <a:solidFill>
                  <a:srgbClr val="1C1C1C"/>
                </a:solidFill>
                <a:latin typeface="Tahoma" pitchFamily="34" charset="0"/>
                <a:cs typeface="Arial" charset="0"/>
              </a:rPr>
              <a:t>organização, </a:t>
            </a:r>
            <a:r>
              <a:rPr lang="pt-PT" sz="2000" dirty="0">
                <a:solidFill>
                  <a:srgbClr val="1C1C1C"/>
                </a:solidFill>
                <a:latin typeface="Tahoma" pitchFamily="34" charset="0"/>
                <a:cs typeface="Arial" charset="0"/>
              </a:rPr>
              <a:t>que permite um melhor entendimento das oportunidades e ameaças que ela oferece à empresa e que determinam a sua rentabilidade, é o </a:t>
            </a:r>
            <a:r>
              <a:rPr lang="pt-PT" sz="2000" b="1" dirty="0">
                <a:solidFill>
                  <a:srgbClr val="1C1C1C"/>
                </a:solidFill>
                <a:latin typeface="Tahoma" pitchFamily="34" charset="0"/>
                <a:cs typeface="Arial" charset="0"/>
              </a:rPr>
              <a:t>modelo das 5 forças de Porter (1982).</a:t>
            </a:r>
          </a:p>
        </p:txBody>
      </p:sp>
      <p:grpSp>
        <p:nvGrpSpPr>
          <p:cNvPr id="10" name="Group 24"/>
          <p:cNvGrpSpPr>
            <a:grpSpLocks/>
          </p:cNvGrpSpPr>
          <p:nvPr/>
        </p:nvGrpSpPr>
        <p:grpSpPr bwMode="auto">
          <a:xfrm>
            <a:off x="339725" y="3024535"/>
            <a:ext cx="8486775" cy="2852737"/>
            <a:chOff x="214" y="2093"/>
            <a:chExt cx="5346" cy="1797"/>
          </a:xfrm>
        </p:grpSpPr>
        <p:sp>
          <p:nvSpPr>
            <p:cNvPr id="11" name="Rectangle 6"/>
            <p:cNvSpPr>
              <a:spLocks noChangeArrowheads="1"/>
            </p:cNvSpPr>
            <p:nvPr/>
          </p:nvSpPr>
          <p:spPr bwMode="auto">
            <a:xfrm>
              <a:off x="2188" y="2093"/>
              <a:ext cx="1635" cy="237"/>
            </a:xfrm>
            <a:prstGeom prst="rect">
              <a:avLst/>
            </a:prstGeom>
            <a:solidFill>
              <a:schemeClr val="accent1">
                <a:alpha val="41000"/>
              </a:schemeClr>
            </a:solidFill>
            <a:ln w="9525" algn="ctr">
              <a:solidFill>
                <a:srgbClr val="993300"/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>
              <a:spAutoFit/>
            </a:bodyPr>
            <a:lstStyle/>
            <a:p>
              <a:pPr algn="ctr"/>
              <a:r>
                <a:rPr lang="pt-PT" dirty="0">
                  <a:solidFill>
                    <a:srgbClr val="0C0B0D"/>
                  </a:solidFill>
                  <a:latin typeface="Tahoma" pitchFamily="34" charset="0"/>
                </a:rPr>
                <a:t>Concorrentes potênciais</a:t>
              </a:r>
            </a:p>
          </p:txBody>
        </p:sp>
        <p:sp>
          <p:nvSpPr>
            <p:cNvPr id="12" name="Rectangle 8"/>
            <p:cNvSpPr>
              <a:spLocks noChangeArrowheads="1"/>
            </p:cNvSpPr>
            <p:nvPr/>
          </p:nvSpPr>
          <p:spPr bwMode="auto">
            <a:xfrm>
              <a:off x="214" y="2789"/>
              <a:ext cx="973" cy="237"/>
            </a:xfrm>
            <a:prstGeom prst="rect">
              <a:avLst/>
            </a:prstGeom>
            <a:solidFill>
              <a:schemeClr val="accent1">
                <a:alpha val="41000"/>
              </a:schemeClr>
            </a:solidFill>
            <a:ln w="9525" algn="ctr">
              <a:solidFill>
                <a:srgbClr val="993300"/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>
              <a:spAutoFit/>
            </a:bodyPr>
            <a:lstStyle/>
            <a:p>
              <a:pPr algn="ctr"/>
              <a:r>
                <a:rPr lang="pt-PT">
                  <a:solidFill>
                    <a:srgbClr val="0C0B0D"/>
                  </a:solidFill>
                  <a:latin typeface="Tahoma" pitchFamily="34" charset="0"/>
                </a:rPr>
                <a:t>Fornecedores</a:t>
              </a:r>
            </a:p>
          </p:txBody>
        </p:sp>
        <p:sp>
          <p:nvSpPr>
            <p:cNvPr id="13" name="Rectangle 9"/>
            <p:cNvSpPr>
              <a:spLocks noChangeArrowheads="1"/>
            </p:cNvSpPr>
            <p:nvPr/>
          </p:nvSpPr>
          <p:spPr bwMode="auto">
            <a:xfrm>
              <a:off x="4944" y="2733"/>
              <a:ext cx="616" cy="237"/>
            </a:xfrm>
            <a:prstGeom prst="rect">
              <a:avLst/>
            </a:prstGeom>
            <a:solidFill>
              <a:schemeClr val="accent1">
                <a:alpha val="41000"/>
              </a:schemeClr>
            </a:solidFill>
            <a:ln w="9525" algn="ctr">
              <a:solidFill>
                <a:srgbClr val="993300"/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>
              <a:spAutoFit/>
            </a:bodyPr>
            <a:lstStyle/>
            <a:p>
              <a:pPr algn="ctr"/>
              <a:r>
                <a:rPr lang="pt-PT">
                  <a:solidFill>
                    <a:srgbClr val="0C0B0D"/>
                  </a:solidFill>
                  <a:latin typeface="Tahoma" pitchFamily="34" charset="0"/>
                </a:rPr>
                <a:t>Clientes</a:t>
              </a:r>
            </a:p>
          </p:txBody>
        </p:sp>
        <p:sp>
          <p:nvSpPr>
            <p:cNvPr id="14" name="Rectangle 10"/>
            <p:cNvSpPr>
              <a:spLocks noChangeArrowheads="1"/>
            </p:cNvSpPr>
            <p:nvPr/>
          </p:nvSpPr>
          <p:spPr bwMode="auto">
            <a:xfrm>
              <a:off x="2253" y="3653"/>
              <a:ext cx="1411" cy="237"/>
            </a:xfrm>
            <a:prstGeom prst="rect">
              <a:avLst/>
            </a:prstGeom>
            <a:solidFill>
              <a:schemeClr val="accent1">
                <a:alpha val="41000"/>
              </a:schemeClr>
            </a:solidFill>
            <a:ln w="9525" algn="ctr">
              <a:solidFill>
                <a:srgbClr val="993300"/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>
              <a:spAutoFit/>
            </a:bodyPr>
            <a:lstStyle/>
            <a:p>
              <a:pPr algn="ctr"/>
              <a:r>
                <a:rPr lang="pt-PT" dirty="0">
                  <a:solidFill>
                    <a:srgbClr val="0C0B0D"/>
                  </a:solidFill>
                  <a:latin typeface="Tahoma" pitchFamily="34" charset="0"/>
                </a:rPr>
                <a:t>Produtos substitutos</a:t>
              </a:r>
            </a:p>
          </p:txBody>
        </p:sp>
        <p:sp>
          <p:nvSpPr>
            <p:cNvPr id="15" name="Rectangle 11"/>
            <p:cNvSpPr>
              <a:spLocks noChangeArrowheads="1"/>
            </p:cNvSpPr>
            <p:nvPr/>
          </p:nvSpPr>
          <p:spPr bwMode="auto">
            <a:xfrm>
              <a:off x="1980" y="2665"/>
              <a:ext cx="2006" cy="583"/>
            </a:xfrm>
            <a:prstGeom prst="rect">
              <a:avLst/>
            </a:prstGeom>
            <a:solidFill>
              <a:schemeClr val="accent1">
                <a:alpha val="41000"/>
              </a:schemeClr>
            </a:solidFill>
            <a:ln w="9525" algn="ctr">
              <a:solidFill>
                <a:srgbClr val="993300"/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>
              <a:spAutoFit/>
            </a:bodyPr>
            <a:lstStyle/>
            <a:p>
              <a:pPr algn="ctr"/>
              <a:r>
                <a:rPr lang="pt-PT" dirty="0">
                  <a:solidFill>
                    <a:srgbClr val="0C0B0D"/>
                  </a:solidFill>
                  <a:latin typeface="Tahoma" pitchFamily="34" charset="0"/>
                </a:rPr>
                <a:t>Concorrentes na indústria</a:t>
              </a:r>
            </a:p>
            <a:p>
              <a:pPr algn="ctr"/>
              <a:endParaRPr lang="pt-PT" dirty="0">
                <a:solidFill>
                  <a:schemeClr val="tx1"/>
                </a:solidFill>
                <a:latin typeface="Tahoma" pitchFamily="34" charset="0"/>
              </a:endParaRPr>
            </a:p>
            <a:p>
              <a:pPr algn="ctr"/>
              <a:r>
                <a:rPr lang="pt-PT" dirty="0">
                  <a:solidFill>
                    <a:schemeClr val="tx1"/>
                  </a:solidFill>
                  <a:latin typeface="Tahoma" pitchFamily="34" charset="0"/>
                </a:rPr>
                <a:t>Rivalidade entre concorrentes</a:t>
              </a:r>
            </a:p>
          </p:txBody>
        </p:sp>
        <p:sp>
          <p:nvSpPr>
            <p:cNvPr id="16" name="Line 12"/>
            <p:cNvSpPr>
              <a:spLocks noChangeShapeType="1"/>
            </p:cNvSpPr>
            <p:nvPr/>
          </p:nvSpPr>
          <p:spPr bwMode="auto">
            <a:xfrm>
              <a:off x="1288" y="2912"/>
              <a:ext cx="632" cy="0"/>
            </a:xfrm>
            <a:prstGeom prst="line">
              <a:avLst/>
            </a:prstGeom>
            <a:noFill/>
            <a:ln w="9525">
              <a:solidFill>
                <a:srgbClr val="993300"/>
              </a:solidFill>
              <a:round/>
              <a:headEnd/>
              <a:tailEnd type="triangle" w="med" len="med"/>
            </a:ln>
            <a:effectLst/>
          </p:spPr>
          <p:txBody>
            <a:bodyPr lIns="90000" tIns="46800" rIns="90000" bIns="46800" anchor="ctr">
              <a:spAutoFit/>
            </a:bodyPr>
            <a:lstStyle/>
            <a:p>
              <a:endParaRPr lang="pt-BR"/>
            </a:p>
          </p:txBody>
        </p:sp>
        <p:sp>
          <p:nvSpPr>
            <p:cNvPr id="17" name="Text Box 13"/>
            <p:cNvSpPr txBox="1">
              <a:spLocks noChangeArrowheads="1"/>
            </p:cNvSpPr>
            <p:nvPr/>
          </p:nvSpPr>
          <p:spPr bwMode="auto">
            <a:xfrm>
              <a:off x="559" y="3028"/>
              <a:ext cx="1358" cy="404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>
              <a:spAutoFit/>
            </a:bodyPr>
            <a:lstStyle/>
            <a:p>
              <a:r>
                <a:rPr lang="pt-PT">
                  <a:latin typeface="Tahoma" pitchFamily="34" charset="0"/>
                </a:rPr>
                <a:t>Poder negocial dos </a:t>
              </a:r>
            </a:p>
            <a:p>
              <a:r>
                <a:rPr lang="pt-PT">
                  <a:latin typeface="Tahoma" pitchFamily="34" charset="0"/>
                </a:rPr>
                <a:t>fornecedores</a:t>
              </a:r>
            </a:p>
          </p:txBody>
        </p:sp>
        <p:sp>
          <p:nvSpPr>
            <p:cNvPr id="18" name="Text Box 14"/>
            <p:cNvSpPr txBox="1">
              <a:spLocks noChangeArrowheads="1"/>
            </p:cNvSpPr>
            <p:nvPr/>
          </p:nvSpPr>
          <p:spPr bwMode="auto">
            <a:xfrm>
              <a:off x="3951" y="2484"/>
              <a:ext cx="1046" cy="404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>
              <a:spAutoFit/>
            </a:bodyPr>
            <a:lstStyle/>
            <a:p>
              <a:r>
                <a:rPr lang="pt-PT">
                  <a:latin typeface="Tahoma" pitchFamily="34" charset="0"/>
                </a:rPr>
                <a:t>Poder negocial</a:t>
              </a:r>
            </a:p>
            <a:p>
              <a:r>
                <a:rPr lang="pt-PT">
                  <a:latin typeface="Tahoma" pitchFamily="34" charset="0"/>
                </a:rPr>
                <a:t>dos clientes</a:t>
              </a:r>
            </a:p>
          </p:txBody>
        </p:sp>
        <p:sp>
          <p:nvSpPr>
            <p:cNvPr id="19" name="Line 15"/>
            <p:cNvSpPr>
              <a:spLocks noChangeShapeType="1"/>
            </p:cNvSpPr>
            <p:nvPr/>
          </p:nvSpPr>
          <p:spPr bwMode="auto">
            <a:xfrm flipH="1">
              <a:off x="4056" y="2888"/>
              <a:ext cx="800" cy="0"/>
            </a:xfrm>
            <a:prstGeom prst="line">
              <a:avLst/>
            </a:prstGeom>
            <a:noFill/>
            <a:ln w="9525">
              <a:solidFill>
                <a:srgbClr val="993300"/>
              </a:solidFill>
              <a:round/>
              <a:headEnd/>
              <a:tailEnd type="triangle" w="med" len="med"/>
            </a:ln>
            <a:effectLst/>
          </p:spPr>
          <p:txBody>
            <a:bodyPr lIns="90000" tIns="46800" rIns="90000" bIns="46800" anchor="ctr">
              <a:spAutoFit/>
            </a:bodyPr>
            <a:lstStyle/>
            <a:p>
              <a:endParaRPr lang="pt-BR"/>
            </a:p>
          </p:txBody>
        </p:sp>
        <p:sp>
          <p:nvSpPr>
            <p:cNvPr id="20" name="Text Box 16"/>
            <p:cNvSpPr txBox="1">
              <a:spLocks noChangeArrowheads="1"/>
            </p:cNvSpPr>
            <p:nvPr/>
          </p:nvSpPr>
          <p:spPr bwMode="auto">
            <a:xfrm>
              <a:off x="1039" y="2380"/>
              <a:ext cx="1873" cy="23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>
              <a:spAutoFit/>
            </a:bodyPr>
            <a:lstStyle/>
            <a:p>
              <a:r>
                <a:rPr lang="pt-PT">
                  <a:latin typeface="Tahoma" pitchFamily="34" charset="0"/>
                </a:rPr>
                <a:t>Ameaça de novas entradas </a:t>
              </a:r>
            </a:p>
          </p:txBody>
        </p:sp>
        <p:sp>
          <p:nvSpPr>
            <p:cNvPr id="21" name="Line 17"/>
            <p:cNvSpPr>
              <a:spLocks noChangeShapeType="1"/>
            </p:cNvSpPr>
            <p:nvPr/>
          </p:nvSpPr>
          <p:spPr bwMode="auto">
            <a:xfrm>
              <a:off x="2936" y="2368"/>
              <a:ext cx="0" cy="256"/>
            </a:xfrm>
            <a:prstGeom prst="line">
              <a:avLst/>
            </a:prstGeom>
            <a:noFill/>
            <a:ln w="9525">
              <a:solidFill>
                <a:srgbClr val="993300"/>
              </a:solidFill>
              <a:round/>
              <a:headEnd/>
              <a:tailEnd type="triangle" w="med" len="med"/>
            </a:ln>
            <a:effectLst/>
          </p:spPr>
          <p:txBody>
            <a:bodyPr lIns="90000" tIns="46800" rIns="90000" bIns="46800" anchor="ctr">
              <a:spAutoFit/>
            </a:bodyPr>
            <a:lstStyle/>
            <a:p>
              <a:endParaRPr lang="pt-BR"/>
            </a:p>
          </p:txBody>
        </p:sp>
        <p:sp>
          <p:nvSpPr>
            <p:cNvPr id="22" name="Text Box 18"/>
            <p:cNvSpPr txBox="1">
              <a:spLocks noChangeArrowheads="1"/>
            </p:cNvSpPr>
            <p:nvPr/>
          </p:nvSpPr>
          <p:spPr bwMode="auto">
            <a:xfrm>
              <a:off x="3015" y="3260"/>
              <a:ext cx="1639" cy="409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>
              <a:spAutoFit/>
            </a:bodyPr>
            <a:lstStyle/>
            <a:p>
              <a:r>
                <a:rPr lang="pt-PT" dirty="0">
                  <a:latin typeface="Tahoma" pitchFamily="34" charset="0"/>
                </a:rPr>
                <a:t>Ameaça de produtos ou</a:t>
              </a:r>
            </a:p>
            <a:p>
              <a:r>
                <a:rPr lang="pt-PT" dirty="0" smtClean="0">
                  <a:latin typeface="Tahoma" pitchFamily="34" charset="0"/>
                </a:rPr>
                <a:t>Serviços </a:t>
              </a:r>
              <a:r>
                <a:rPr lang="pt-PT" dirty="0">
                  <a:latin typeface="Tahoma" pitchFamily="34" charset="0"/>
                </a:rPr>
                <a:t>substitutos</a:t>
              </a:r>
            </a:p>
          </p:txBody>
        </p:sp>
        <p:sp>
          <p:nvSpPr>
            <p:cNvPr id="23" name="Line 19"/>
            <p:cNvSpPr>
              <a:spLocks noChangeShapeType="1"/>
            </p:cNvSpPr>
            <p:nvPr/>
          </p:nvSpPr>
          <p:spPr bwMode="auto">
            <a:xfrm flipV="1">
              <a:off x="2968" y="3280"/>
              <a:ext cx="0" cy="328"/>
            </a:xfrm>
            <a:prstGeom prst="line">
              <a:avLst/>
            </a:prstGeom>
            <a:noFill/>
            <a:ln w="9525">
              <a:solidFill>
                <a:srgbClr val="993300"/>
              </a:solidFill>
              <a:round/>
              <a:headEnd/>
              <a:tailEnd type="triangle" w="med" len="med"/>
            </a:ln>
            <a:effectLst/>
          </p:spPr>
          <p:txBody>
            <a:bodyPr lIns="90000" tIns="46800" rIns="90000" bIns="46800" anchor="ctr">
              <a:spAutoFit/>
            </a:bodyPr>
            <a:lstStyle/>
            <a:p>
              <a:endParaRPr lang="pt-BR"/>
            </a:p>
          </p:txBody>
        </p:sp>
        <p:sp>
          <p:nvSpPr>
            <p:cNvPr id="24" name="Freeform 23"/>
            <p:cNvSpPr>
              <a:spLocks/>
            </p:cNvSpPr>
            <p:nvPr/>
          </p:nvSpPr>
          <p:spPr bwMode="auto">
            <a:xfrm>
              <a:off x="2856" y="2875"/>
              <a:ext cx="181" cy="162"/>
            </a:xfrm>
            <a:custGeom>
              <a:avLst/>
              <a:gdLst/>
              <a:ahLst/>
              <a:cxnLst>
                <a:cxn ang="0">
                  <a:pos x="0" y="77"/>
                </a:cxn>
                <a:cxn ang="0">
                  <a:pos x="24" y="149"/>
                </a:cxn>
                <a:cxn ang="0">
                  <a:pos x="112" y="157"/>
                </a:cxn>
                <a:cxn ang="0">
                  <a:pos x="168" y="141"/>
                </a:cxn>
                <a:cxn ang="0">
                  <a:pos x="176" y="53"/>
                </a:cxn>
                <a:cxn ang="0">
                  <a:pos x="136" y="5"/>
                </a:cxn>
                <a:cxn ang="0">
                  <a:pos x="72" y="21"/>
                </a:cxn>
              </a:cxnLst>
              <a:rect l="0" t="0" r="r" b="b"/>
              <a:pathLst>
                <a:path w="181" h="162">
                  <a:moveTo>
                    <a:pt x="0" y="77"/>
                  </a:moveTo>
                  <a:cubicBezTo>
                    <a:pt x="2" y="106"/>
                    <a:pt x="5" y="136"/>
                    <a:pt x="24" y="149"/>
                  </a:cubicBezTo>
                  <a:cubicBezTo>
                    <a:pt x="43" y="162"/>
                    <a:pt x="88" y="158"/>
                    <a:pt x="112" y="157"/>
                  </a:cubicBezTo>
                  <a:cubicBezTo>
                    <a:pt x="136" y="156"/>
                    <a:pt x="157" y="158"/>
                    <a:pt x="168" y="141"/>
                  </a:cubicBezTo>
                  <a:cubicBezTo>
                    <a:pt x="179" y="124"/>
                    <a:pt x="181" y="76"/>
                    <a:pt x="176" y="53"/>
                  </a:cubicBezTo>
                  <a:cubicBezTo>
                    <a:pt x="171" y="30"/>
                    <a:pt x="153" y="10"/>
                    <a:pt x="136" y="5"/>
                  </a:cubicBezTo>
                  <a:cubicBezTo>
                    <a:pt x="119" y="0"/>
                    <a:pt x="87" y="17"/>
                    <a:pt x="72" y="21"/>
                  </a:cubicBezTo>
                </a:path>
              </a:pathLst>
            </a:custGeom>
            <a:noFill/>
            <a:ln w="9525" cap="flat" cmpd="sng">
              <a:solidFill>
                <a:srgbClr val="9933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lIns="90000" tIns="46800" rIns="90000" bIns="46800" anchor="ctr">
              <a:spAutoFit/>
            </a:bodyPr>
            <a:lstStyle/>
            <a:p>
              <a:endParaRPr lang="pt-BR"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2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457200"/>
            <a:ext cx="8229600" cy="1371600"/>
          </a:xfrm>
          <a:ln/>
        </p:spPr>
        <p:txBody>
          <a:bodyPr/>
          <a:lstStyle/>
          <a:p>
            <a: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de-DE" sz="4000" dirty="0"/>
              <a:t>O modelo das 5 forças de Porter</a:t>
            </a:r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468313" y="1628775"/>
            <a:ext cx="8229600" cy="4679950"/>
          </a:xfrm>
          <a:ln/>
        </p:spPr>
        <p:txBody>
          <a:bodyPr/>
          <a:lstStyle/>
          <a:p>
            <a:pPr>
              <a:lnSpc>
                <a:spcPct val="90000"/>
              </a:lnSpc>
              <a:spcBef>
                <a:spcPts val="700"/>
              </a:spcBef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de-DE" sz="2800" dirty="0"/>
              <a:t>Concorrentes </a:t>
            </a:r>
            <a:endParaRPr lang="de-DE" sz="2800" dirty="0" smtClean="0"/>
          </a:p>
          <a:p>
            <a:pPr lvl="1">
              <a:lnSpc>
                <a:spcPct val="90000"/>
              </a:lnSpc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de-DE" sz="2400" dirty="0" smtClean="0">
                <a:solidFill>
                  <a:schemeClr val="accent6"/>
                </a:solidFill>
              </a:rPr>
              <a:t>Tradicionais</a:t>
            </a:r>
            <a:endParaRPr lang="de-DE" sz="2400" dirty="0">
              <a:solidFill>
                <a:schemeClr val="accent6"/>
              </a:solidFill>
            </a:endParaRPr>
          </a:p>
          <a:p>
            <a:pPr lvl="1">
              <a:lnSpc>
                <a:spcPct val="90000"/>
              </a:lnSpc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de-DE" sz="2400" dirty="0">
                <a:solidFill>
                  <a:schemeClr val="accent6"/>
                </a:solidFill>
              </a:rPr>
              <a:t>Novos entrantes no mercado</a:t>
            </a:r>
          </a:p>
          <a:p>
            <a:pPr lvl="2">
              <a:lnSpc>
                <a:spcPct val="90000"/>
              </a:lnSpc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de-DE" sz="2000" dirty="0">
                <a:solidFill>
                  <a:schemeClr val="accent6"/>
                </a:solidFill>
              </a:rPr>
              <a:t>empregados novos, mais baratos motivados e inovativos</a:t>
            </a:r>
          </a:p>
          <a:p>
            <a:pPr lvl="2">
              <a:lnSpc>
                <a:spcPct val="90000"/>
              </a:lnSpc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de-DE" sz="2000" dirty="0">
                <a:solidFill>
                  <a:schemeClr val="accent6"/>
                </a:solidFill>
              </a:rPr>
              <a:t>menor experiência, nenhuma „marca“ reconhecida</a:t>
            </a:r>
          </a:p>
          <a:p>
            <a:pPr>
              <a:lnSpc>
                <a:spcPct val="90000"/>
              </a:lnSpc>
              <a:spcBef>
                <a:spcPts val="700"/>
              </a:spcBef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de-DE" sz="2800" dirty="0"/>
              <a:t>Produtos e Serviços substitutos</a:t>
            </a:r>
          </a:p>
          <a:p>
            <a:pPr lvl="1">
              <a:lnSpc>
                <a:spcPct val="90000"/>
              </a:lnSpc>
              <a:spcBef>
                <a:spcPts val="600"/>
              </a:spcBef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de-DE" sz="2400" dirty="0">
                <a:solidFill>
                  <a:schemeClr val="accent6"/>
                </a:solidFill>
              </a:rPr>
              <a:t>álcool vs. gasolina, VoIP vs. telefone</a:t>
            </a:r>
          </a:p>
          <a:p>
            <a:pPr>
              <a:lnSpc>
                <a:spcPct val="90000"/>
              </a:lnSpc>
              <a:spcBef>
                <a:spcPts val="700"/>
              </a:spcBef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de-DE" sz="2800" dirty="0"/>
              <a:t>Clientes</a:t>
            </a:r>
          </a:p>
          <a:p>
            <a:pPr lvl="1">
              <a:lnSpc>
                <a:spcPct val="90000"/>
              </a:lnSpc>
              <a:spcBef>
                <a:spcPts val="600"/>
              </a:spcBef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de-DE" sz="2400" dirty="0">
                <a:solidFill>
                  <a:schemeClr val="accent6"/>
                </a:solidFill>
              </a:rPr>
              <a:t>forçam concorrência por preço transparente</a:t>
            </a:r>
          </a:p>
          <a:p>
            <a:pPr>
              <a:lnSpc>
                <a:spcPct val="90000"/>
              </a:lnSpc>
              <a:spcBef>
                <a:spcPts val="700"/>
              </a:spcBef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de-DE" sz="2800" dirty="0" smtClean="0"/>
              <a:t>Fornecedores</a:t>
            </a:r>
          </a:p>
          <a:p>
            <a:pPr lvl="1">
              <a:lnSpc>
                <a:spcPct val="90000"/>
              </a:lnSpc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de-DE" sz="2400" dirty="0" smtClean="0">
                <a:solidFill>
                  <a:schemeClr val="accent6"/>
                </a:solidFill>
              </a:rPr>
              <a:t>Variedade de fornecedores</a:t>
            </a:r>
            <a:endParaRPr lang="de-DE" sz="2400" dirty="0">
              <a:solidFill>
                <a:schemeClr val="accent6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425450"/>
            <a:ext cx="8435280" cy="1433513"/>
          </a:xfrm>
        </p:spPr>
        <p:txBody>
          <a:bodyPr/>
          <a:lstStyle/>
          <a:p>
            <a: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pt-PT" sz="4000" dirty="0" smtClean="0"/>
              <a:t>Rivalidade entre os concorrentes</a:t>
            </a:r>
            <a:endParaRPr lang="pt-BR" sz="4000" dirty="0"/>
          </a:p>
        </p:txBody>
      </p:sp>
      <p:sp>
        <p:nvSpPr>
          <p:cNvPr id="5" name="Rectangle 19"/>
          <p:cNvSpPr>
            <a:spLocks noChangeArrowheads="1"/>
          </p:cNvSpPr>
          <p:nvPr/>
        </p:nvSpPr>
        <p:spPr bwMode="auto">
          <a:xfrm>
            <a:off x="485775" y="1660073"/>
            <a:ext cx="8420100" cy="4711163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lIns="90000" tIns="46800" rIns="90000" bIns="46800" anchor="ctr">
            <a:spAutoFit/>
          </a:bodyPr>
          <a:lstStyle/>
          <a:p>
            <a:r>
              <a:rPr lang="pt-PT" dirty="0">
                <a:solidFill>
                  <a:srgbClr val="0C0B0D"/>
                </a:solidFill>
                <a:latin typeface="Tahoma" pitchFamily="34" charset="0"/>
              </a:rPr>
              <a:t>	</a:t>
            </a:r>
            <a:r>
              <a:rPr lang="pt-PT" sz="2400" b="1" dirty="0" smtClean="0">
                <a:solidFill>
                  <a:schemeClr val="accent6"/>
                </a:solidFill>
                <a:latin typeface="Tahoma" pitchFamily="34" charset="0"/>
              </a:rPr>
              <a:t>Principais Fatores</a:t>
            </a:r>
            <a:endParaRPr lang="pt-PT" sz="2400" b="1" dirty="0">
              <a:solidFill>
                <a:schemeClr val="accent6"/>
              </a:solidFill>
              <a:latin typeface="Tahoma" pitchFamily="34" charset="0"/>
            </a:endParaRPr>
          </a:p>
          <a:p>
            <a:pPr lvl="4">
              <a:buFontTx/>
              <a:buChar char="-"/>
            </a:pPr>
            <a:r>
              <a:rPr lang="pt-PT" sz="2400" dirty="0">
                <a:solidFill>
                  <a:srgbClr val="0C0B0D"/>
                </a:solidFill>
                <a:latin typeface="Tahoma" pitchFamily="34" charset="0"/>
              </a:rPr>
              <a:t> Número de concorrentes</a:t>
            </a:r>
          </a:p>
          <a:p>
            <a:pPr lvl="4">
              <a:buFontTx/>
              <a:buChar char="-"/>
            </a:pPr>
            <a:r>
              <a:rPr lang="pt-PT" sz="2400" dirty="0">
                <a:solidFill>
                  <a:srgbClr val="0C0B0D"/>
                </a:solidFill>
                <a:latin typeface="Tahoma" pitchFamily="34" charset="0"/>
              </a:rPr>
              <a:t> Equilíbrio entre os concorrentes</a:t>
            </a:r>
          </a:p>
          <a:p>
            <a:pPr lvl="4">
              <a:buFontTx/>
              <a:buChar char="-"/>
            </a:pPr>
            <a:r>
              <a:rPr lang="pt-PT" sz="2400" dirty="0">
                <a:solidFill>
                  <a:srgbClr val="0C0B0D"/>
                </a:solidFill>
                <a:latin typeface="Tahoma" pitchFamily="34" charset="0"/>
              </a:rPr>
              <a:t> Taxa de crescimento da industria</a:t>
            </a:r>
          </a:p>
          <a:p>
            <a:pPr lvl="4">
              <a:buFontTx/>
              <a:buChar char="-"/>
            </a:pPr>
            <a:r>
              <a:rPr lang="pt-PT" sz="2400" dirty="0">
                <a:solidFill>
                  <a:srgbClr val="0C0B0D"/>
                </a:solidFill>
                <a:latin typeface="Tahoma" pitchFamily="34" charset="0"/>
              </a:rPr>
              <a:t> Barreiras à mobilidade</a:t>
            </a:r>
          </a:p>
          <a:p>
            <a:pPr lvl="4">
              <a:buFontTx/>
              <a:buChar char="-"/>
            </a:pPr>
            <a:r>
              <a:rPr lang="pt-PT" sz="2400" dirty="0">
                <a:solidFill>
                  <a:srgbClr val="0C0B0D"/>
                </a:solidFill>
                <a:latin typeface="Tahoma" pitchFamily="34" charset="0"/>
              </a:rPr>
              <a:t> Barreiras à saída</a:t>
            </a:r>
          </a:p>
          <a:p>
            <a:pPr lvl="4">
              <a:buFontTx/>
              <a:buChar char="-"/>
            </a:pPr>
            <a:r>
              <a:rPr lang="pt-PT" sz="2400" dirty="0">
                <a:solidFill>
                  <a:srgbClr val="0C0B0D"/>
                </a:solidFill>
                <a:latin typeface="Tahoma" pitchFamily="34" charset="0"/>
              </a:rPr>
              <a:t> Estrutura de custos da empresa</a:t>
            </a:r>
          </a:p>
          <a:p>
            <a:pPr lvl="4">
              <a:buFontTx/>
              <a:buChar char="-"/>
            </a:pPr>
            <a:r>
              <a:rPr lang="pt-PT" sz="2400" dirty="0">
                <a:solidFill>
                  <a:srgbClr val="0C0B0D"/>
                </a:solidFill>
                <a:latin typeface="Tahoma" pitchFamily="34" charset="0"/>
              </a:rPr>
              <a:t> Diferenciação do produto</a:t>
            </a:r>
          </a:p>
          <a:p>
            <a:pPr lvl="4">
              <a:buFontTx/>
              <a:buChar char="-"/>
            </a:pPr>
            <a:r>
              <a:rPr lang="pt-PT" sz="2400" dirty="0">
                <a:solidFill>
                  <a:srgbClr val="0C0B0D"/>
                </a:solidFill>
                <a:latin typeface="Tahoma" pitchFamily="34" charset="0"/>
              </a:rPr>
              <a:t> Custos de mudança</a:t>
            </a:r>
          </a:p>
          <a:p>
            <a:pPr lvl="4">
              <a:buFontTx/>
              <a:buChar char="-"/>
            </a:pPr>
            <a:r>
              <a:rPr lang="pt-PT" sz="2400" dirty="0">
                <a:solidFill>
                  <a:srgbClr val="0C0B0D"/>
                </a:solidFill>
                <a:latin typeface="Tahoma" pitchFamily="34" charset="0"/>
              </a:rPr>
              <a:t> Capacidade produtiva inslalada</a:t>
            </a:r>
          </a:p>
          <a:p>
            <a:pPr lvl="4">
              <a:buFontTx/>
              <a:buChar char="-"/>
            </a:pPr>
            <a:r>
              <a:rPr lang="pt-PT" sz="2400" dirty="0">
                <a:solidFill>
                  <a:srgbClr val="0C0B0D"/>
                </a:solidFill>
                <a:latin typeface="Tahoma" pitchFamily="34" charset="0"/>
              </a:rPr>
              <a:t> Diversidade dos concorrentes</a:t>
            </a:r>
          </a:p>
          <a:p>
            <a:pPr lvl="4">
              <a:buFontTx/>
              <a:buChar char="-"/>
            </a:pPr>
            <a:endParaRPr lang="pt-PT" sz="2500" dirty="0">
              <a:solidFill>
                <a:srgbClr val="0C0B0D"/>
              </a:solidFill>
              <a:latin typeface="Tahoma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pt-PT" sz="4000" dirty="0"/>
              <a:t>A pressão causada por produtos substitutos</a:t>
            </a:r>
          </a:p>
        </p:txBody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556792"/>
            <a:ext cx="8226425" cy="4233863"/>
          </a:xfrm>
        </p:spPr>
        <p:txBody>
          <a:bodyPr/>
          <a:lstStyle/>
          <a:p>
            <a:pPr algn="just">
              <a:buFontTx/>
              <a:buNone/>
            </a:pPr>
            <a:r>
              <a:rPr lang="pt-PT" sz="2000" dirty="0">
                <a:solidFill>
                  <a:srgbClr val="0000FF"/>
                </a:solidFill>
              </a:rPr>
              <a:t>	</a:t>
            </a:r>
            <a:endParaRPr lang="pt-PT" sz="2000" dirty="0" smtClean="0"/>
          </a:p>
          <a:p>
            <a:pPr algn="just"/>
            <a:r>
              <a:rPr lang="pt-PT" sz="2000" dirty="0" smtClean="0"/>
              <a:t>No modelo de Porter, os substitutos referem-se a produtos de outras indústrias. A </a:t>
            </a:r>
            <a:r>
              <a:rPr lang="pt-PT" sz="2000" dirty="0" smtClean="0">
                <a:solidFill>
                  <a:srgbClr val="FF0000"/>
                </a:solidFill>
              </a:rPr>
              <a:t>ameaça dos substitutos </a:t>
            </a:r>
            <a:r>
              <a:rPr lang="pt-PT" sz="2000" dirty="0" smtClean="0"/>
              <a:t>existe quando a procura de um produto é afetada negativamente pela </a:t>
            </a:r>
            <a:r>
              <a:rPr lang="pt-PT" sz="2000" dirty="0" smtClean="0">
                <a:solidFill>
                  <a:srgbClr val="FF0000"/>
                </a:solidFill>
              </a:rPr>
              <a:t>diminuição do preço de outro produto</a:t>
            </a:r>
            <a:r>
              <a:rPr lang="pt-PT" sz="2000" dirty="0" smtClean="0"/>
              <a:t>. </a:t>
            </a:r>
          </a:p>
          <a:p>
            <a:pPr algn="just"/>
            <a:endParaRPr lang="pt-PT" sz="2000" dirty="0"/>
          </a:p>
          <a:p>
            <a:pPr algn="just"/>
            <a:r>
              <a:rPr lang="pt-PT" sz="2000" dirty="0"/>
              <a:t>A existência de substitutos constrange a possibilidade das empresas de uma indústria aumentarem os preços (coloca um “</a:t>
            </a:r>
            <a:r>
              <a:rPr lang="pt-PT" sz="2000" dirty="0" smtClean="0"/>
              <a:t>teto</a:t>
            </a:r>
            <a:r>
              <a:rPr lang="pt-PT" sz="2000" dirty="0"/>
              <a:t>” ao aumento de preços).</a:t>
            </a:r>
          </a:p>
          <a:p>
            <a:pPr algn="just"/>
            <a:endParaRPr lang="pt-PT" sz="2000" dirty="0"/>
          </a:p>
          <a:p>
            <a:pPr algn="just"/>
            <a:r>
              <a:rPr lang="pt-PT" sz="2000" i="1" dirty="0">
                <a:solidFill>
                  <a:srgbClr val="0000FF"/>
                </a:solidFill>
              </a:rPr>
              <a:t>Exemplo</a:t>
            </a:r>
            <a:r>
              <a:rPr lang="pt-PT" sz="2000" dirty="0"/>
              <a:t>: O fabricante das latas de alumínio usadas nas embalagens de bebidas leves como </a:t>
            </a:r>
            <a:r>
              <a:rPr lang="pt-PT" sz="2000" dirty="0" smtClean="0"/>
              <a:t>sucos </a:t>
            </a:r>
            <a:r>
              <a:rPr lang="pt-PT" sz="2000" dirty="0"/>
              <a:t>de fruta tem o preço que pratica constrangido pela oferta de garrafas de vidro, de latas de aço, de recipientes plásticos,  de pacotes tipo </a:t>
            </a:r>
            <a:r>
              <a:rPr lang="pt-PT" sz="2000" i="1" dirty="0"/>
              <a:t>Tetra-pack</a:t>
            </a:r>
            <a:r>
              <a:rPr lang="pt-PT" sz="2000" dirty="0"/>
              <a:t>.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Tecnologia de Informação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sz="24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é o </a:t>
            </a:r>
            <a:r>
              <a:rPr lang="pt-BR" sz="2400" b="1" dirty="0" smtClean="0">
                <a:solidFill>
                  <a:schemeClr val="tx2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conjunto de </a:t>
            </a:r>
            <a:r>
              <a:rPr lang="pt-BR" sz="2400" b="1" u="sng" dirty="0" smtClean="0">
                <a:solidFill>
                  <a:schemeClr val="tx2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recursos</a:t>
            </a:r>
            <a:r>
              <a:rPr lang="pt-BR" sz="2400" b="1" dirty="0" smtClean="0">
                <a:solidFill>
                  <a:schemeClr val="tx2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tecnológicos</a:t>
            </a:r>
            <a:r>
              <a:rPr lang="pt-BR" sz="24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 e </a:t>
            </a:r>
            <a:r>
              <a:rPr lang="pt-BR" sz="2400" b="1" dirty="0" smtClean="0">
                <a:solidFill>
                  <a:schemeClr val="tx2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computacionais</a:t>
            </a:r>
            <a:r>
              <a:rPr lang="pt-BR" sz="2400" dirty="0" smtClean="0">
                <a:solidFill>
                  <a:schemeClr val="tx2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pt-BR" sz="24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para a geração e uso da informação.</a:t>
            </a:r>
          </a:p>
          <a:p>
            <a:r>
              <a:rPr lang="pt-BR" sz="24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o conjunto de recursos que desempenha uma ou mais tarefas de processamento das informações do SI, tal como coletar, transmitir, armazenar, recuperar, manipular e exibir dados.</a:t>
            </a:r>
          </a:p>
          <a:p>
            <a:r>
              <a:rPr lang="pt-BR" sz="2400" dirty="0" smtClean="0">
                <a:solidFill>
                  <a:srgbClr val="2235EC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Que TI estão presentes hoje nas empresas?</a:t>
            </a:r>
          </a:p>
          <a:p>
            <a:r>
              <a:rPr lang="pt-BR" sz="24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BD compartilhados; Redes de Comunicação; Ferramentas de Apoio à Decisão; Notebooks e Comunicação sem Fio; fibra ótica; comunicação por satélite; centrais telefônicas inteligentes.</a:t>
            </a:r>
          </a:p>
          <a:p>
            <a:pPr>
              <a:buNone/>
            </a:pPr>
            <a:endParaRPr lang="pt-BR" sz="240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ChangeArrowheads="1"/>
          </p:cNvSpPr>
          <p:nvPr>
            <p:ph type="title"/>
          </p:nvPr>
        </p:nvSpPr>
        <p:spPr>
          <a:xfrm>
            <a:off x="611560" y="980728"/>
            <a:ext cx="7772400" cy="914400"/>
          </a:xfrm>
        </p:spPr>
        <p:txBody>
          <a:bodyPr/>
          <a:lstStyle/>
          <a:p>
            <a:r>
              <a:rPr lang="pt-PT" dirty="0" smtClean="0"/>
              <a:t>Ameaça </a:t>
            </a:r>
            <a:r>
              <a:rPr lang="pt-PT" dirty="0"/>
              <a:t>de entrada/Barreiras à Entrada</a:t>
            </a:r>
            <a:r>
              <a:rPr lang="pt-PT" b="1" dirty="0" smtClean="0">
                <a:solidFill>
                  <a:srgbClr val="0000FF"/>
                </a:solidFill>
              </a:rPr>
              <a:t/>
            </a:r>
            <a:br>
              <a:rPr lang="pt-PT" b="1" dirty="0" smtClean="0">
                <a:solidFill>
                  <a:srgbClr val="0000FF"/>
                </a:solidFill>
              </a:rPr>
            </a:br>
            <a:endParaRPr lang="pt-PT" dirty="0"/>
          </a:p>
        </p:txBody>
      </p:sp>
      <p:sp>
        <p:nvSpPr>
          <p:cNvPr id="706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just">
              <a:buFontTx/>
              <a:buNone/>
            </a:pPr>
            <a:r>
              <a:rPr lang="pt-PT" sz="2200" b="1" dirty="0">
                <a:solidFill>
                  <a:srgbClr val="0000FF"/>
                </a:solidFill>
              </a:rPr>
              <a:t>	</a:t>
            </a:r>
            <a:endParaRPr lang="pt-PT" sz="2200" dirty="0"/>
          </a:p>
          <a:p>
            <a:pPr algn="just">
              <a:buFontTx/>
              <a:buNone/>
            </a:pPr>
            <a:r>
              <a:rPr lang="pt-PT" sz="2200" dirty="0"/>
              <a:t>	Não são apenas os rivais </a:t>
            </a:r>
            <a:r>
              <a:rPr lang="pt-PT" sz="2200" dirty="0" smtClean="0"/>
              <a:t>atuais </a:t>
            </a:r>
            <a:r>
              <a:rPr lang="pt-PT" sz="2200" dirty="0"/>
              <a:t>que constituem uma ameaça às empresas de um </a:t>
            </a:r>
            <a:r>
              <a:rPr lang="pt-PT" sz="2200" dirty="0" smtClean="0"/>
              <a:t>setor</a:t>
            </a:r>
            <a:r>
              <a:rPr lang="pt-PT" sz="2200" dirty="0"/>
              <a:t>. </a:t>
            </a:r>
            <a:r>
              <a:rPr lang="pt-PT" sz="2200" dirty="0">
                <a:solidFill>
                  <a:srgbClr val="FF0000"/>
                </a:solidFill>
              </a:rPr>
              <a:t>A possibilidade de novas empresas poderem incorporar o </a:t>
            </a:r>
            <a:r>
              <a:rPr lang="pt-PT" sz="2200" dirty="0" smtClean="0">
                <a:solidFill>
                  <a:srgbClr val="FF0000"/>
                </a:solidFill>
              </a:rPr>
              <a:t>setor </a:t>
            </a:r>
            <a:r>
              <a:rPr lang="pt-PT" sz="2200" dirty="0">
                <a:solidFill>
                  <a:srgbClr val="FF0000"/>
                </a:solidFill>
              </a:rPr>
              <a:t>também </a:t>
            </a:r>
            <a:r>
              <a:rPr lang="pt-PT" sz="2200" dirty="0" smtClean="0">
                <a:solidFill>
                  <a:srgbClr val="FF0000"/>
                </a:solidFill>
              </a:rPr>
              <a:t>afeta </a:t>
            </a:r>
            <a:r>
              <a:rPr lang="pt-PT" sz="2200" dirty="0">
                <a:solidFill>
                  <a:srgbClr val="FF0000"/>
                </a:solidFill>
              </a:rPr>
              <a:t>a pressão competitiva existente. </a:t>
            </a:r>
          </a:p>
          <a:p>
            <a:pPr algn="just">
              <a:buFontTx/>
              <a:buNone/>
            </a:pPr>
            <a:endParaRPr lang="pt-PT" sz="2200" dirty="0"/>
          </a:p>
          <a:p>
            <a:pPr algn="just">
              <a:buFontTx/>
              <a:buNone/>
            </a:pPr>
            <a:r>
              <a:rPr lang="pt-PT" sz="2200" dirty="0"/>
              <a:t>	No entanto, as indústrias possuem características que </a:t>
            </a:r>
            <a:r>
              <a:rPr lang="pt-PT" sz="2200" dirty="0">
                <a:solidFill>
                  <a:srgbClr val="FF0000"/>
                </a:solidFill>
              </a:rPr>
              <a:t>inibem a entrada de novos rivais no mercado</a:t>
            </a:r>
            <a:r>
              <a:rPr lang="pt-PT" sz="2200" dirty="0"/>
              <a:t>. Estas são barreiras à entrada. </a:t>
            </a:r>
          </a:p>
          <a:p>
            <a:pPr algn="just">
              <a:buFontTx/>
              <a:buNone/>
            </a:pPr>
            <a:endParaRPr lang="pt-PT" sz="2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smtClean="0"/>
              <a:t>Tipos </a:t>
            </a:r>
            <a:r>
              <a:rPr lang="pt-PT" dirty="0"/>
              <a:t>de barreiras à entrada</a:t>
            </a:r>
          </a:p>
        </p:txBody>
      </p:sp>
      <p:sp>
        <p:nvSpPr>
          <p:cNvPr id="716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692696"/>
            <a:ext cx="8226425" cy="4233863"/>
          </a:xfrm>
        </p:spPr>
        <p:txBody>
          <a:bodyPr/>
          <a:lstStyle/>
          <a:p>
            <a:pPr>
              <a:buFontTx/>
              <a:buNone/>
            </a:pPr>
            <a:r>
              <a:rPr lang="pt-PT" sz="2800" dirty="0">
                <a:solidFill>
                  <a:srgbClr val="0000FF"/>
                </a:solidFill>
              </a:rPr>
              <a:t>	</a:t>
            </a:r>
          </a:p>
          <a:p>
            <a:endParaRPr lang="pt-PT" sz="2800" dirty="0"/>
          </a:p>
          <a:p>
            <a:pPr algn="just"/>
            <a:r>
              <a:rPr lang="pt-PT" sz="2800" dirty="0"/>
              <a:t>Economias de </a:t>
            </a:r>
            <a:r>
              <a:rPr lang="pt-PT" sz="2800" dirty="0">
                <a:solidFill>
                  <a:srgbClr val="FF0000"/>
                </a:solidFill>
              </a:rPr>
              <a:t>escala</a:t>
            </a:r>
            <a:r>
              <a:rPr lang="pt-PT" sz="2800" dirty="0"/>
              <a:t> e aprendizagem (economias de escala </a:t>
            </a:r>
            <a:r>
              <a:rPr lang="pt-PT" sz="2800" i="1" dirty="0"/>
              <a:t>dinâmicas</a:t>
            </a:r>
            <a:r>
              <a:rPr lang="pt-PT" sz="2800" dirty="0"/>
              <a:t>)</a:t>
            </a:r>
          </a:p>
          <a:p>
            <a:pPr algn="just"/>
            <a:r>
              <a:rPr lang="pt-PT" sz="2800" dirty="0"/>
              <a:t>Necessidades de </a:t>
            </a:r>
            <a:r>
              <a:rPr lang="pt-PT" sz="2800" dirty="0">
                <a:solidFill>
                  <a:srgbClr val="FF0000"/>
                </a:solidFill>
              </a:rPr>
              <a:t>capital</a:t>
            </a:r>
          </a:p>
          <a:p>
            <a:pPr algn="just"/>
            <a:r>
              <a:rPr lang="pt-PT" sz="2800" dirty="0">
                <a:solidFill>
                  <a:srgbClr val="FF0000"/>
                </a:solidFill>
              </a:rPr>
              <a:t>Política</a:t>
            </a:r>
            <a:r>
              <a:rPr lang="pt-PT" sz="2800" dirty="0"/>
              <a:t> governamental e a </a:t>
            </a:r>
            <a:r>
              <a:rPr lang="pt-PT" sz="2800" dirty="0">
                <a:solidFill>
                  <a:srgbClr val="FF0000"/>
                </a:solidFill>
              </a:rPr>
              <a:t>legislação </a:t>
            </a:r>
          </a:p>
          <a:p>
            <a:pPr algn="just"/>
            <a:r>
              <a:rPr lang="pt-PT" sz="2800" dirty="0"/>
              <a:t>Dificuldades de </a:t>
            </a:r>
            <a:r>
              <a:rPr lang="pt-PT" sz="2800" dirty="0">
                <a:solidFill>
                  <a:srgbClr val="FF0000"/>
                </a:solidFill>
              </a:rPr>
              <a:t>acesso aos canais de distribuição</a:t>
            </a:r>
          </a:p>
          <a:p>
            <a:pPr algn="just"/>
            <a:r>
              <a:rPr lang="pt-PT" sz="2800" dirty="0">
                <a:solidFill>
                  <a:srgbClr val="FF0000"/>
                </a:solidFill>
              </a:rPr>
              <a:t>Diferenciação</a:t>
            </a:r>
            <a:r>
              <a:rPr lang="pt-PT" sz="2800" dirty="0"/>
              <a:t> do produto</a:t>
            </a:r>
          </a:p>
          <a:p>
            <a:pPr algn="just"/>
            <a:r>
              <a:rPr lang="pt-PT" sz="2800" dirty="0"/>
              <a:t>Necessidade de </a:t>
            </a:r>
            <a:r>
              <a:rPr lang="pt-PT" sz="2800" dirty="0" smtClean="0"/>
              <a:t>ativos </a:t>
            </a:r>
            <a:r>
              <a:rPr lang="pt-PT" sz="2800" dirty="0"/>
              <a:t>específicos</a:t>
            </a:r>
          </a:p>
          <a:p>
            <a:pPr algn="just"/>
            <a:r>
              <a:rPr lang="pt-PT" sz="2800" dirty="0">
                <a:solidFill>
                  <a:srgbClr val="FF0000"/>
                </a:solidFill>
              </a:rPr>
              <a:t>Patentes</a:t>
            </a:r>
            <a:r>
              <a:rPr lang="pt-PT" sz="2800" dirty="0"/>
              <a:t> e o </a:t>
            </a:r>
            <a:r>
              <a:rPr lang="pt-PT" sz="2800" dirty="0">
                <a:solidFill>
                  <a:srgbClr val="FF0000"/>
                </a:solidFill>
              </a:rPr>
              <a:t>conhecimento técnico </a:t>
            </a:r>
            <a:r>
              <a:rPr lang="pt-PT" sz="2800" dirty="0"/>
              <a:t>privativo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smtClean="0"/>
              <a:t>Poder </a:t>
            </a:r>
            <a:r>
              <a:rPr lang="pt-PT" dirty="0"/>
              <a:t>Negocial dos Clientes</a:t>
            </a:r>
          </a:p>
        </p:txBody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981200"/>
            <a:ext cx="8226425" cy="4616152"/>
          </a:xfrm>
        </p:spPr>
        <p:txBody>
          <a:bodyPr/>
          <a:lstStyle/>
          <a:p>
            <a:r>
              <a:rPr lang="pt-PT" sz="2000" b="1" dirty="0">
                <a:solidFill>
                  <a:srgbClr val="0000FF"/>
                </a:solidFill>
              </a:rPr>
              <a:t>	</a:t>
            </a:r>
            <a:r>
              <a:rPr lang="pt-PT" sz="2000" dirty="0">
                <a:solidFill>
                  <a:srgbClr val="FF0000"/>
                </a:solidFill>
              </a:rPr>
              <a:t>Um alto poder negocial dos compradores tem um  grande impacto sobre a indústria produtora. À medida que o poder de um comprador é mais forte o relacionamento que se faz sentir aproxima-se do monopsónio</a:t>
            </a:r>
            <a:r>
              <a:rPr lang="pt-PT" sz="2000" dirty="0"/>
              <a:t>. Sob tais condições de mercado, o comprador fixa o preço (as condições em geral). </a:t>
            </a:r>
          </a:p>
          <a:p>
            <a:pPr algn="just"/>
            <a:endParaRPr lang="pt-PT" sz="2000" dirty="0"/>
          </a:p>
          <a:p>
            <a:r>
              <a:rPr lang="pt-PT" sz="2000" dirty="0"/>
              <a:t>O poder negocial dos compradores reduz o lucro da indústria e aumenta a rivalidade porque podem </a:t>
            </a:r>
            <a:endParaRPr lang="pt-PT" sz="2000" dirty="0" smtClean="0"/>
          </a:p>
          <a:p>
            <a:pPr lvl="1"/>
            <a:r>
              <a:rPr lang="pt-PT" sz="1600" i="1" dirty="0" smtClean="0"/>
              <a:t>i</a:t>
            </a:r>
            <a:r>
              <a:rPr lang="pt-PT" sz="1600" dirty="0"/>
              <a:t>) forçar baixas de preços, </a:t>
            </a:r>
            <a:endParaRPr lang="pt-PT" sz="1600" dirty="0" smtClean="0"/>
          </a:p>
          <a:p>
            <a:pPr lvl="1"/>
            <a:r>
              <a:rPr lang="pt-PT" sz="1600" i="1" dirty="0" smtClean="0"/>
              <a:t>ii</a:t>
            </a:r>
            <a:r>
              <a:rPr lang="pt-PT" sz="1600" dirty="0"/>
              <a:t>) negociar melhor qualidade ou serviço pelo mesmo preço, </a:t>
            </a:r>
            <a:endParaRPr lang="pt-PT" sz="1600" dirty="0" smtClean="0"/>
          </a:p>
          <a:p>
            <a:pPr lvl="1"/>
            <a:r>
              <a:rPr lang="pt-PT" sz="1600" i="1" dirty="0" smtClean="0"/>
              <a:t>iii</a:t>
            </a:r>
            <a:r>
              <a:rPr lang="pt-PT" sz="1600" dirty="0"/>
              <a:t>) fazer com que os concorrentes se coloquem uns contra os outros.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425450"/>
            <a:ext cx="8507288" cy="1433513"/>
          </a:xfrm>
        </p:spPr>
        <p:txBody>
          <a:bodyPr/>
          <a:lstStyle/>
          <a:p>
            <a:r>
              <a:rPr lang="pt-PT" sz="4000" dirty="0" smtClean="0"/>
              <a:t>O </a:t>
            </a:r>
            <a:r>
              <a:rPr lang="pt-PT" sz="4000" dirty="0"/>
              <a:t>Poder negocial dos Fornecedores</a:t>
            </a:r>
          </a:p>
        </p:txBody>
      </p:sp>
      <p:sp>
        <p:nvSpPr>
          <p:cNvPr id="737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just">
              <a:buFontTx/>
              <a:buNone/>
            </a:pPr>
            <a:r>
              <a:rPr lang="pt-PT" sz="2000" b="1" dirty="0">
                <a:solidFill>
                  <a:srgbClr val="0000FF"/>
                </a:solidFill>
              </a:rPr>
              <a:t>	</a:t>
            </a:r>
            <a:r>
              <a:rPr lang="pt-PT" sz="2000" dirty="0" smtClean="0"/>
              <a:t>Uma </a:t>
            </a:r>
            <a:r>
              <a:rPr lang="pt-PT" sz="2000" dirty="0"/>
              <a:t>indústria requer matérias-primas e subsidiárias, componentes, trabalho, etc. Estas necessidades conduzem as empresas de uma indústria a relacionamentos com empresas de indústrias a montante</a:t>
            </a:r>
          </a:p>
          <a:p>
            <a:pPr algn="just">
              <a:buFontTx/>
              <a:buNone/>
            </a:pPr>
            <a:endParaRPr lang="pt-PT" sz="2000" dirty="0"/>
          </a:p>
          <a:p>
            <a:pPr>
              <a:buFontTx/>
              <a:buNone/>
            </a:pPr>
            <a:r>
              <a:rPr lang="pt-PT" sz="2000" dirty="0"/>
              <a:t>	</a:t>
            </a:r>
            <a:endParaRPr lang="pt-PT" sz="2000" dirty="0" smtClean="0"/>
          </a:p>
          <a:p>
            <a:pPr>
              <a:buFontTx/>
              <a:buNone/>
            </a:pPr>
            <a:endParaRPr lang="pt-PT" sz="2000" dirty="0"/>
          </a:p>
          <a:p>
            <a:pPr>
              <a:buFontTx/>
              <a:buNone/>
            </a:pPr>
            <a:r>
              <a:rPr lang="pt-PT" sz="2000" dirty="0" smtClean="0"/>
              <a:t>	Os </a:t>
            </a:r>
            <a:r>
              <a:rPr lang="pt-PT" sz="2000" dirty="0"/>
              <a:t>fornecedores, se poderosos, podem exercer uma forte influência na indústria em questão. Podem, por exemplo, </a:t>
            </a:r>
            <a:r>
              <a:rPr lang="pt-PT" sz="2000" dirty="0">
                <a:solidFill>
                  <a:srgbClr val="FF0000"/>
                </a:solidFill>
              </a:rPr>
              <a:t>vender os seus serviços a um preço elevado “expropriando”, assim, parte dos lucros da indústria.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609600"/>
            <a:ext cx="7772400" cy="762000"/>
          </a:xfrm>
        </p:spPr>
        <p:txBody>
          <a:bodyPr/>
          <a:lstStyle/>
          <a:p>
            <a:r>
              <a:rPr lang="pt-PT" sz="3400" dirty="0" smtClean="0"/>
              <a:t>Os </a:t>
            </a:r>
            <a:r>
              <a:rPr lang="pt-PT" sz="3400" dirty="0"/>
              <a:t>fornecedores são poderosos dependendo de vários factores:</a:t>
            </a:r>
          </a:p>
        </p:txBody>
      </p:sp>
      <p:sp>
        <p:nvSpPr>
          <p:cNvPr id="747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752600"/>
            <a:ext cx="8534400" cy="4800600"/>
          </a:xfrm>
        </p:spPr>
        <p:txBody>
          <a:bodyPr/>
          <a:lstStyle/>
          <a:p>
            <a:pPr algn="just">
              <a:buFontTx/>
              <a:buNone/>
            </a:pPr>
            <a:r>
              <a:rPr lang="pt-PT" sz="2000" b="1" dirty="0">
                <a:solidFill>
                  <a:srgbClr val="0000FF"/>
                </a:solidFill>
                <a:latin typeface="Arial" charset="0"/>
              </a:rPr>
              <a:t>	</a:t>
            </a:r>
            <a:endParaRPr lang="pt-PT" sz="2000" dirty="0" smtClean="0">
              <a:latin typeface="Arial" charset="0"/>
            </a:endParaRPr>
          </a:p>
          <a:p>
            <a:pPr algn="just"/>
            <a:r>
              <a:rPr lang="pt-PT" sz="1800" dirty="0" smtClean="0">
                <a:solidFill>
                  <a:srgbClr val="FF0000"/>
                </a:solidFill>
                <a:latin typeface="Arial" charset="0"/>
              </a:rPr>
              <a:t>Se a indústria não for um cliente importante </a:t>
            </a:r>
            <a:r>
              <a:rPr lang="pt-PT" sz="1800" dirty="0" smtClean="0">
                <a:latin typeface="Arial" charset="0"/>
              </a:rPr>
              <a:t>em termos de volume de vendas</a:t>
            </a:r>
          </a:p>
          <a:p>
            <a:pPr algn="just"/>
            <a:endParaRPr lang="pt-PT" sz="1800" dirty="0">
              <a:latin typeface="Arial" charset="0"/>
            </a:endParaRPr>
          </a:p>
          <a:p>
            <a:pPr algn="just"/>
            <a:r>
              <a:rPr lang="pt-PT" sz="1800" dirty="0">
                <a:latin typeface="Arial" charset="0"/>
              </a:rPr>
              <a:t>Se houver </a:t>
            </a:r>
            <a:r>
              <a:rPr lang="pt-PT" sz="1800" dirty="0">
                <a:solidFill>
                  <a:srgbClr val="FF0000"/>
                </a:solidFill>
                <a:latin typeface="Arial" charset="0"/>
              </a:rPr>
              <a:t>poucos produtos capazes de substituir </a:t>
            </a:r>
            <a:r>
              <a:rPr lang="pt-PT" sz="1800" dirty="0">
                <a:latin typeface="Arial" charset="0"/>
              </a:rPr>
              <a:t>aquele que é fornecido</a:t>
            </a:r>
          </a:p>
          <a:p>
            <a:pPr algn="just"/>
            <a:endParaRPr lang="pt-PT" sz="1800" dirty="0" smtClean="0">
              <a:latin typeface="Arial" charset="0"/>
            </a:endParaRPr>
          </a:p>
          <a:p>
            <a:pPr algn="just"/>
            <a:r>
              <a:rPr lang="pt-PT" sz="1800" dirty="0" smtClean="0">
                <a:latin typeface="Arial" charset="0"/>
              </a:rPr>
              <a:t>Concentração </a:t>
            </a:r>
            <a:r>
              <a:rPr lang="pt-PT" sz="1800" dirty="0">
                <a:latin typeface="Arial" charset="0"/>
              </a:rPr>
              <a:t>de fornecedores (</a:t>
            </a:r>
            <a:r>
              <a:rPr lang="pt-PT" sz="1800" dirty="0" smtClean="0">
                <a:latin typeface="Arial" charset="0"/>
              </a:rPr>
              <a:t>ex: </a:t>
            </a:r>
            <a:r>
              <a:rPr lang="pt-PT" sz="1800" dirty="0">
                <a:latin typeface="Arial" charset="0"/>
              </a:rPr>
              <a:t>organização da força de trabalho em sindicatos</a:t>
            </a:r>
            <a:r>
              <a:rPr lang="pt-PT" sz="1800" dirty="0" smtClean="0">
                <a:latin typeface="Arial" charset="0"/>
              </a:rPr>
              <a:t>)</a:t>
            </a:r>
          </a:p>
          <a:p>
            <a:pPr algn="just"/>
            <a:endParaRPr lang="pt-PT" sz="1800" dirty="0">
              <a:latin typeface="Arial" charset="0"/>
            </a:endParaRPr>
          </a:p>
          <a:p>
            <a:pPr algn="just"/>
            <a:r>
              <a:rPr lang="pt-PT" sz="1800" dirty="0">
                <a:solidFill>
                  <a:srgbClr val="FF0000"/>
                </a:solidFill>
                <a:latin typeface="Arial" charset="0"/>
              </a:rPr>
              <a:t>Custos de mudança significativos </a:t>
            </a:r>
            <a:r>
              <a:rPr lang="pt-PT" sz="1800" dirty="0">
                <a:latin typeface="Arial" charset="0"/>
              </a:rPr>
              <a:t>(</a:t>
            </a:r>
            <a:r>
              <a:rPr lang="pt-PT" sz="1800" dirty="0" smtClean="0">
                <a:latin typeface="Arial" charset="0"/>
              </a:rPr>
              <a:t>ex: </a:t>
            </a:r>
            <a:r>
              <a:rPr lang="pt-PT" sz="1800" dirty="0">
                <a:latin typeface="Arial" charset="0"/>
              </a:rPr>
              <a:t>relação da Microsoft com os fabricantes de PCs)</a:t>
            </a:r>
          </a:p>
          <a:p>
            <a:pPr algn="just"/>
            <a:endParaRPr lang="pt-PT" sz="1800" dirty="0" smtClean="0">
              <a:latin typeface="Arial" charset="0"/>
            </a:endParaRPr>
          </a:p>
          <a:p>
            <a:pPr algn="just"/>
            <a:r>
              <a:rPr lang="pt-PT" sz="1800" dirty="0" smtClean="0">
                <a:latin typeface="Arial" charset="0"/>
              </a:rPr>
              <a:t>Se </a:t>
            </a:r>
            <a:r>
              <a:rPr lang="pt-PT" sz="1800" dirty="0">
                <a:latin typeface="Arial" charset="0"/>
              </a:rPr>
              <a:t>o produto do fornecedor for um </a:t>
            </a:r>
            <a:r>
              <a:rPr lang="pt-PT" sz="1800" i="1" dirty="0">
                <a:latin typeface="Arial" charset="0"/>
              </a:rPr>
              <a:t>input </a:t>
            </a:r>
            <a:r>
              <a:rPr lang="pt-PT" sz="1800" dirty="0">
                <a:latin typeface="Arial" charset="0"/>
              </a:rPr>
              <a:t>importante para a </a:t>
            </a:r>
            <a:r>
              <a:rPr lang="pt-PT" sz="1800" dirty="0" smtClean="0">
                <a:latin typeface="Arial" charset="0"/>
              </a:rPr>
              <a:t>atividade </a:t>
            </a:r>
            <a:r>
              <a:rPr lang="pt-PT" sz="1800" dirty="0">
                <a:latin typeface="Arial" charset="0"/>
              </a:rPr>
              <a:t>da indústria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Modelo de forças competitivas, estratégias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79512" y="1981200"/>
            <a:ext cx="8784976" cy="4233863"/>
          </a:xfrm>
        </p:spPr>
        <p:txBody>
          <a:bodyPr/>
          <a:lstStyle/>
          <a:p>
            <a:r>
              <a:rPr lang="pt-BR" sz="2800" dirty="0" smtClean="0"/>
              <a:t>Diferenciação de produtos</a:t>
            </a:r>
          </a:p>
          <a:p>
            <a:pPr lvl="1"/>
            <a:r>
              <a:rPr lang="pt-BR" sz="2000" dirty="0" smtClean="0"/>
              <a:t>Estratégia competitiva para </a:t>
            </a:r>
            <a:r>
              <a:rPr lang="pt-BR" sz="2000" dirty="0" smtClean="0">
                <a:solidFill>
                  <a:srgbClr val="FF0000"/>
                </a:solidFill>
              </a:rPr>
              <a:t>criar lealdade à marca </a:t>
            </a:r>
            <a:r>
              <a:rPr lang="pt-BR" sz="2000" dirty="0" smtClean="0"/>
              <a:t>através do </a:t>
            </a:r>
            <a:r>
              <a:rPr lang="pt-BR" sz="2000" dirty="0" smtClean="0">
                <a:solidFill>
                  <a:srgbClr val="FF0000"/>
                </a:solidFill>
              </a:rPr>
              <a:t>desenvolvimento de novos e únicos produtos e serviços</a:t>
            </a:r>
            <a:r>
              <a:rPr lang="pt-BR" sz="2000" dirty="0" smtClean="0"/>
              <a:t>, que não são facilmente duplicáveis pelos competidores (Citibank e os cartões de débito/ATM, em 1977)</a:t>
            </a:r>
          </a:p>
          <a:p>
            <a:r>
              <a:rPr lang="pt-BR" sz="2800" dirty="0" smtClean="0"/>
              <a:t>Diferenciação focalizada</a:t>
            </a:r>
          </a:p>
          <a:p>
            <a:pPr lvl="1"/>
            <a:r>
              <a:rPr lang="pt-BR" sz="2000" dirty="0" smtClean="0"/>
              <a:t>Estratégia competitiva para </a:t>
            </a:r>
            <a:r>
              <a:rPr lang="pt-BR" sz="2000" dirty="0" smtClean="0">
                <a:solidFill>
                  <a:srgbClr val="FF0000"/>
                </a:solidFill>
              </a:rPr>
              <a:t>desenvolvimento de nichos de mercado </a:t>
            </a:r>
            <a:r>
              <a:rPr lang="pt-BR" sz="2000" dirty="0" smtClean="0"/>
              <a:t>para produtos/serviços especializados, onde se torne possível </a:t>
            </a:r>
            <a:r>
              <a:rPr lang="pt-BR" sz="2000" dirty="0" smtClean="0">
                <a:solidFill>
                  <a:srgbClr val="FF0000"/>
                </a:solidFill>
              </a:rPr>
              <a:t>competir melhor que os adversários </a:t>
            </a:r>
            <a:r>
              <a:rPr lang="pt-BR" sz="2000" dirty="0" smtClean="0"/>
              <a:t>(um SI proporciona uma vantagem competitiva ao produzir dados que melhorem as vendas e as técnicas de marketing utilizadas – o custo de um cliente novo está estimado em cerca de 5 vezes o custo de manutenção de um cliente atual)</a:t>
            </a:r>
            <a:endParaRPr lang="pt-BR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457200"/>
            <a:ext cx="8229600" cy="1371600"/>
          </a:xfrm>
          <a:ln/>
        </p:spPr>
        <p:txBody>
          <a:bodyPr/>
          <a:lstStyle/>
          <a:p>
            <a: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de-DE" sz="4000"/>
              <a:t>Estratégias de SI para lidar com as 5 forças</a:t>
            </a:r>
          </a:p>
        </p:txBody>
      </p:sp>
      <p:sp>
        <p:nvSpPr>
          <p:cNvPr id="9218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107950" y="2206625"/>
            <a:ext cx="3671888" cy="3886200"/>
          </a:xfrm>
          <a:ln/>
        </p:spPr>
        <p:txBody>
          <a:bodyPr/>
          <a:lstStyle/>
          <a:p>
            <a:pPr>
              <a:lnSpc>
                <a:spcPct val="90000"/>
              </a:lnSpc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de-DE"/>
              <a:t>Liderança em custos</a:t>
            </a:r>
          </a:p>
          <a:p>
            <a:pPr lvl="1">
              <a:lnSpc>
                <a:spcPct val="90000"/>
              </a:lnSpc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de-DE"/>
              <a:t>Ex.: sistema de abastecimento do Wal-mart</a:t>
            </a:r>
          </a:p>
          <a:p>
            <a:pPr lvl="1">
              <a:lnSpc>
                <a:spcPct val="90000"/>
              </a:lnSpc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de-DE"/>
              <a:t>sistema de resposta eficiente ao consumidor</a:t>
            </a:r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52863" y="2565400"/>
            <a:ext cx="5111750" cy="33972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457200"/>
            <a:ext cx="8229600" cy="1371600"/>
          </a:xfrm>
          <a:ln/>
        </p:spPr>
        <p:txBody>
          <a:bodyPr/>
          <a:lstStyle/>
          <a:p>
            <a: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de-DE" sz="4000"/>
              <a:t>Estratégias de SI para lidar com as 5 forças</a:t>
            </a:r>
          </a:p>
        </p:txBody>
      </p:sp>
      <p:sp>
        <p:nvSpPr>
          <p:cNvPr id="10242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981200"/>
            <a:ext cx="8229600" cy="4616450"/>
          </a:xfrm>
          <a:ln/>
        </p:spPr>
        <p:txBody>
          <a:bodyPr/>
          <a:lstStyle/>
          <a:p>
            <a:pPr>
              <a:lnSpc>
                <a:spcPct val="90000"/>
              </a:lnSpc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de-DE" dirty="0">
                <a:solidFill>
                  <a:srgbClr val="FF0000"/>
                </a:solidFill>
              </a:rPr>
              <a:t>Diferenciação de produto</a:t>
            </a:r>
          </a:p>
          <a:p>
            <a:pPr lvl="1">
              <a:lnSpc>
                <a:spcPct val="90000"/>
              </a:lnSpc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de-DE" dirty="0"/>
              <a:t>Google: algoritmo PageRank</a:t>
            </a:r>
          </a:p>
          <a:p>
            <a:pPr lvl="1">
              <a:lnSpc>
                <a:spcPct val="90000"/>
              </a:lnSpc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de-DE" dirty="0"/>
              <a:t>Ex.: Personalização da Dell: quase sem custo adicional de produção </a:t>
            </a:r>
            <a:r>
              <a:rPr lang="de-DE" dirty="0">
                <a:cs typeface="Arial" charset="0"/>
              </a:rPr>
              <a:t>→ </a:t>
            </a:r>
            <a:r>
              <a:rPr lang="de-DE" i="1" dirty="0"/>
              <a:t>Customização de massa</a:t>
            </a:r>
          </a:p>
          <a:p>
            <a:pPr>
              <a:lnSpc>
                <a:spcPct val="90000"/>
              </a:lnSpc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de-DE" dirty="0">
                <a:solidFill>
                  <a:srgbClr val="FF0000"/>
                </a:solidFill>
              </a:rPr>
              <a:t>Foco em nicho de mercado</a:t>
            </a:r>
          </a:p>
          <a:p>
            <a:pPr lvl="1">
              <a:lnSpc>
                <a:spcPct val="90000"/>
              </a:lnSpc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de-DE" dirty="0"/>
              <a:t>Análise de dados de clientes (compras, gostos) permite afunilamento de perfil</a:t>
            </a:r>
          </a:p>
          <a:p>
            <a:pPr lvl="1">
              <a:lnSpc>
                <a:spcPct val="90000"/>
              </a:lnSpc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de-DE" dirty="0"/>
              <a:t>Ex.: Hotel Hilton ajustam quarto às preferências do hóspede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457200"/>
            <a:ext cx="8229600" cy="1371600"/>
          </a:xfrm>
          <a:ln/>
        </p:spPr>
        <p:txBody>
          <a:bodyPr/>
          <a:lstStyle/>
          <a:p>
            <a: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de-DE" sz="4000"/>
              <a:t>Estratégias de SI para lidar com as 5 forças</a:t>
            </a:r>
          </a:p>
        </p:txBody>
      </p:sp>
      <p:sp>
        <p:nvSpPr>
          <p:cNvPr id="11266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981200"/>
            <a:ext cx="8229600" cy="2527300"/>
          </a:xfrm>
          <a:ln/>
        </p:spPr>
        <p:txBody>
          <a:bodyPr/>
          <a:lstStyle/>
          <a:p>
            <a:pPr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de-DE" dirty="0">
                <a:solidFill>
                  <a:srgbClr val="FF0000"/>
                </a:solidFill>
              </a:rPr>
              <a:t>Intimidade com o cliente ou fornecedor</a:t>
            </a:r>
          </a:p>
          <a:p>
            <a:pPr lvl="1"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de-DE" dirty="0"/>
              <a:t>Ex.: amazon.com usa compras e lista de desejos de usuários para sugerir novos livros</a:t>
            </a:r>
          </a:p>
          <a:p>
            <a:pPr lvl="1"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de-DE" dirty="0"/>
              <a:t>Os custos de mudança aumentam, assim como a lealdade do cliente</a:t>
            </a:r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4825" y="4508500"/>
            <a:ext cx="8315325" cy="25844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457200"/>
            <a:ext cx="8229600" cy="1371600"/>
          </a:xfrm>
          <a:ln/>
        </p:spPr>
        <p:txBody>
          <a:bodyPr/>
          <a:lstStyle/>
          <a:p>
            <a: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de-DE" sz="4000"/>
              <a:t>Resumo: estratégias competitivas</a:t>
            </a: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9388" y="1905000"/>
            <a:ext cx="8964612" cy="461962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sz="18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O principal </a:t>
            </a:r>
            <a:r>
              <a:rPr lang="pt-BR" sz="1800" dirty="0" smtClean="0">
                <a:solidFill>
                  <a:srgbClr val="2235EC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benefício</a:t>
            </a:r>
            <a:r>
              <a:rPr lang="pt-BR" sz="18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 que a TI traz para as organizações é a sua capacidade de </a:t>
            </a:r>
            <a:r>
              <a:rPr lang="pt-BR" sz="1800" u="sng" dirty="0" smtClean="0">
                <a:solidFill>
                  <a:srgbClr val="2235EC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melhorar a qualidade e a disponibilidade de informações</a:t>
            </a:r>
            <a:r>
              <a:rPr lang="pt-BR" sz="18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 e conhecimentos importantes para a empresa, seus clientes e fornecedores.</a:t>
            </a:r>
          </a:p>
          <a:p>
            <a:r>
              <a:rPr lang="pt-BR" sz="18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A tecnologia </a:t>
            </a:r>
            <a:r>
              <a:rPr lang="pt-BR" sz="1800" u="sng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aperfeiçoa ou adiciona eficiência</a:t>
            </a:r>
            <a:r>
              <a:rPr lang="pt-BR" sz="18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 a uma tarefa. A tecnologia é um facilitador, um componente,</a:t>
            </a:r>
            <a:r>
              <a:rPr lang="pt-BR" sz="1800" dirty="0" smtClean="0">
                <a:solidFill>
                  <a:schemeClr val="tx2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ela não cria diretamente a satisfação.</a:t>
            </a:r>
          </a:p>
          <a:p>
            <a:pPr>
              <a:buClr>
                <a:schemeClr val="hlink"/>
              </a:buClr>
            </a:pPr>
            <a:r>
              <a:rPr lang="pt-BR" sz="18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A tecnologia da Informação está revolucionando todas as áreas do conhecimento. Por exemplo:</a:t>
            </a:r>
          </a:p>
          <a:p>
            <a:pPr lvl="1">
              <a:buClr>
                <a:schemeClr val="hlink"/>
              </a:buClr>
            </a:pPr>
            <a:r>
              <a:rPr lang="pt-BR" sz="18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Administração de empresas;</a:t>
            </a:r>
          </a:p>
          <a:p>
            <a:pPr lvl="1">
              <a:buClr>
                <a:schemeClr val="hlink"/>
              </a:buClr>
            </a:pPr>
            <a:r>
              <a:rPr lang="pt-BR" sz="18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Arquitetura;</a:t>
            </a:r>
          </a:p>
          <a:p>
            <a:pPr lvl="1">
              <a:buClr>
                <a:schemeClr val="hlink"/>
              </a:buClr>
            </a:pPr>
            <a:r>
              <a:rPr lang="pt-BR" sz="18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Educação;</a:t>
            </a:r>
          </a:p>
          <a:p>
            <a:pPr lvl="1">
              <a:buClr>
                <a:schemeClr val="hlink"/>
              </a:buClr>
            </a:pPr>
            <a:r>
              <a:rPr lang="pt-BR" sz="18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Medicina;</a:t>
            </a:r>
          </a:p>
          <a:p>
            <a:pPr lvl="1">
              <a:buClr>
                <a:schemeClr val="hlink"/>
              </a:buClr>
            </a:pPr>
            <a:r>
              <a:rPr lang="pt-BR" sz="18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Biblioteconomia;</a:t>
            </a:r>
          </a:p>
          <a:p>
            <a:pPr lvl="1">
              <a:buClr>
                <a:schemeClr val="hlink"/>
              </a:buClr>
            </a:pPr>
            <a:r>
              <a:rPr lang="pt-BR" sz="18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Artes; etc.</a:t>
            </a:r>
          </a:p>
          <a:p>
            <a:endParaRPr lang="pt-BR" sz="2000" dirty="0" smtClean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endParaRPr lang="pt-BR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457200"/>
            <a:ext cx="8229600" cy="1371600"/>
          </a:xfrm>
          <a:ln/>
        </p:spPr>
        <p:txBody>
          <a:bodyPr/>
          <a:lstStyle/>
          <a:p>
            <a: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de-DE"/>
              <a:t>Internet e vantagem competitiva</a:t>
            </a:r>
          </a:p>
        </p:txBody>
      </p:sp>
      <p:sp>
        <p:nvSpPr>
          <p:cNvPr id="13314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981200"/>
            <a:ext cx="8229600" cy="4256088"/>
          </a:xfrm>
          <a:ln/>
        </p:spPr>
        <p:txBody>
          <a:bodyPr/>
          <a:lstStyle/>
          <a:p>
            <a:pPr>
              <a:lnSpc>
                <a:spcPct val="90000"/>
              </a:lnSpc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pt-BR" dirty="0"/>
              <a:t>Possibilita </a:t>
            </a:r>
            <a:r>
              <a:rPr lang="pt-BR" dirty="0">
                <a:solidFill>
                  <a:srgbClr val="FF0000"/>
                </a:solidFill>
              </a:rPr>
              <a:t>novos produtos e serviços</a:t>
            </a:r>
          </a:p>
          <a:p>
            <a:pPr>
              <a:lnSpc>
                <a:spcPct val="90000"/>
              </a:lnSpc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pt-BR" dirty="0"/>
              <a:t>Transforma setores (livros, música, vôos, telefonia, filmes, </a:t>
            </a:r>
            <a:r>
              <a:rPr lang="pt-BR" dirty="0" err="1"/>
              <a:t>tv</a:t>
            </a:r>
            <a:r>
              <a:rPr lang="pt-BR" dirty="0"/>
              <a:t>, bancos, software etc.)</a:t>
            </a:r>
            <a:r>
              <a:rPr lang="ar-SA" dirty="0">
                <a:cs typeface="Arial" charset="0"/>
              </a:rPr>
              <a:t>‏</a:t>
            </a:r>
            <a:endParaRPr lang="pt-BR" dirty="0"/>
          </a:p>
          <a:p>
            <a:pPr>
              <a:lnSpc>
                <a:spcPct val="90000"/>
              </a:lnSpc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pt-BR" dirty="0">
                <a:solidFill>
                  <a:srgbClr val="FF0000"/>
                </a:solidFill>
              </a:rPr>
              <a:t>Aumenta o poder de barganha de consumidores e fornecedores</a:t>
            </a:r>
          </a:p>
          <a:p>
            <a:pPr>
              <a:lnSpc>
                <a:spcPct val="90000"/>
              </a:lnSpc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pt-BR" dirty="0"/>
              <a:t>Intensifica a </a:t>
            </a:r>
            <a:r>
              <a:rPr lang="pt-BR" dirty="0">
                <a:solidFill>
                  <a:srgbClr val="FF0000"/>
                </a:solidFill>
              </a:rPr>
              <a:t>rivalidade competitiva</a:t>
            </a:r>
          </a:p>
          <a:p>
            <a:pPr>
              <a:lnSpc>
                <a:spcPct val="90000"/>
              </a:lnSpc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pt-BR" dirty="0"/>
              <a:t>Cria </a:t>
            </a:r>
            <a:r>
              <a:rPr lang="pt-BR" dirty="0">
                <a:solidFill>
                  <a:srgbClr val="FF0000"/>
                </a:solidFill>
              </a:rPr>
              <a:t>novas oportunidades</a:t>
            </a:r>
            <a:r>
              <a:rPr lang="pt-BR" dirty="0"/>
              <a:t> para construção de marcas e grandes bases de clientes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457200"/>
            <a:ext cx="8229600" cy="1371600"/>
          </a:xfrm>
          <a:ln/>
        </p:spPr>
        <p:txBody>
          <a:bodyPr/>
          <a:lstStyle/>
          <a:p>
            <a: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de-DE" sz="4000" dirty="0"/>
              <a:t>A Internet e as 5 forças de Porter</a:t>
            </a: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3850" y="1844675"/>
            <a:ext cx="8569325" cy="4724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2691" name="Rectangle 3"/>
          <p:cNvSpPr>
            <a:spLocks noChangeArrowheads="1"/>
          </p:cNvSpPr>
          <p:nvPr/>
        </p:nvSpPr>
        <p:spPr bwMode="auto">
          <a:xfrm>
            <a:off x="241300" y="903288"/>
            <a:ext cx="8075116" cy="71006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90000" tIns="46800" rIns="90000" bIns="46800">
            <a:spAutoFit/>
          </a:bodyPr>
          <a:lstStyle/>
          <a:p>
            <a:r>
              <a:rPr lang="pt-PT" sz="2800" b="1" dirty="0" smtClean="0">
                <a:solidFill>
                  <a:srgbClr val="A5002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</a:rPr>
              <a:t> </a:t>
            </a:r>
            <a:r>
              <a:rPr lang="pt-PT" sz="4000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Análise da Empresa</a:t>
            </a:r>
          </a:p>
        </p:txBody>
      </p:sp>
      <p:sp>
        <p:nvSpPr>
          <p:cNvPr id="1522710" name="Text Box 22"/>
          <p:cNvSpPr txBox="1">
            <a:spLocks noChangeArrowheads="1"/>
          </p:cNvSpPr>
          <p:nvPr/>
        </p:nvSpPr>
        <p:spPr bwMode="auto">
          <a:xfrm>
            <a:off x="0" y="1906588"/>
            <a:ext cx="9144000" cy="33946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tIns="118800" rIns="342000" bIns="118800">
            <a:spAutoFit/>
          </a:bodyPr>
          <a:lstStyle/>
          <a:p>
            <a:pPr marL="355600" lvl="1" algn="just">
              <a:lnSpc>
                <a:spcPct val="135000"/>
              </a:lnSpc>
              <a:spcBef>
                <a:spcPct val="20000"/>
              </a:spcBef>
              <a:buSzPct val="80000"/>
            </a:pPr>
            <a:r>
              <a:rPr lang="pt-PT" sz="2000" dirty="0">
                <a:solidFill>
                  <a:srgbClr val="1C1C1C"/>
                </a:solidFill>
                <a:latin typeface="Tahoma" pitchFamily="34" charset="0"/>
                <a:cs typeface="Arial" charset="0"/>
              </a:rPr>
              <a:t>Esta análise pretende estudar as características dos seus recursos e as suas capacidades para competir nas condições do meio envolvente geral e específico. Identificar </a:t>
            </a:r>
            <a:r>
              <a:rPr lang="pt-PT" sz="2000" b="1" dirty="0">
                <a:solidFill>
                  <a:srgbClr val="1C1C1C"/>
                </a:solidFill>
                <a:latin typeface="Tahoma" pitchFamily="34" charset="0"/>
                <a:cs typeface="Arial" charset="0"/>
              </a:rPr>
              <a:t>pontos fortes</a:t>
            </a:r>
            <a:r>
              <a:rPr lang="pt-PT" sz="2000" dirty="0">
                <a:solidFill>
                  <a:srgbClr val="1C1C1C"/>
                </a:solidFill>
                <a:latin typeface="Tahoma" pitchFamily="34" charset="0"/>
                <a:cs typeface="Arial" charset="0"/>
              </a:rPr>
              <a:t> e </a:t>
            </a:r>
            <a:r>
              <a:rPr lang="pt-PT" sz="2000" b="1" dirty="0">
                <a:solidFill>
                  <a:srgbClr val="1C1C1C"/>
                </a:solidFill>
                <a:latin typeface="Tahoma" pitchFamily="34" charset="0"/>
                <a:cs typeface="Arial" charset="0"/>
              </a:rPr>
              <a:t>pontos fracos</a:t>
            </a:r>
          </a:p>
          <a:p>
            <a:pPr marL="355600" lvl="1" algn="just">
              <a:lnSpc>
                <a:spcPct val="135000"/>
              </a:lnSpc>
              <a:spcBef>
                <a:spcPct val="20000"/>
              </a:spcBef>
              <a:buSzPct val="80000"/>
            </a:pPr>
            <a:r>
              <a:rPr lang="pt-PT" sz="2000" dirty="0">
                <a:solidFill>
                  <a:srgbClr val="1C1C1C"/>
                </a:solidFill>
                <a:latin typeface="Tahoma" pitchFamily="34" charset="0"/>
                <a:cs typeface="Arial" charset="0"/>
              </a:rPr>
              <a:t>A análise aos recursos da empresa pode fazer-se através da:</a:t>
            </a:r>
          </a:p>
          <a:p>
            <a:pPr marL="355600" lvl="1" algn="just">
              <a:lnSpc>
                <a:spcPct val="135000"/>
              </a:lnSpc>
              <a:spcBef>
                <a:spcPct val="20000"/>
              </a:spcBef>
              <a:buSzPct val="80000"/>
            </a:pPr>
            <a:endParaRPr lang="pt-PT" sz="2000" dirty="0">
              <a:solidFill>
                <a:srgbClr val="1C1C1C"/>
              </a:solidFill>
              <a:latin typeface="Tahoma" pitchFamily="34" charset="0"/>
              <a:cs typeface="Arial" charset="0"/>
            </a:endParaRPr>
          </a:p>
          <a:p>
            <a:pPr lvl="4" algn="just">
              <a:lnSpc>
                <a:spcPct val="135000"/>
              </a:lnSpc>
              <a:spcBef>
                <a:spcPct val="20000"/>
              </a:spcBef>
              <a:buSzPct val="80000"/>
            </a:pPr>
            <a:r>
              <a:rPr lang="pt-PT" sz="2000" dirty="0">
                <a:solidFill>
                  <a:srgbClr val="1C1C1C"/>
                </a:solidFill>
                <a:latin typeface="Tahoma" pitchFamily="34" charset="0"/>
                <a:cs typeface="Arial" charset="0"/>
              </a:rPr>
              <a:t>1</a:t>
            </a:r>
            <a:r>
              <a:rPr lang="pt-PT" sz="2000" dirty="0">
                <a:solidFill>
                  <a:schemeClr val="accent6"/>
                </a:solidFill>
                <a:latin typeface="Tahoma" pitchFamily="34" charset="0"/>
                <a:cs typeface="Arial" charset="0"/>
              </a:rPr>
              <a:t>. Análise funcional </a:t>
            </a:r>
          </a:p>
          <a:p>
            <a:pPr lvl="4" algn="just">
              <a:lnSpc>
                <a:spcPct val="135000"/>
              </a:lnSpc>
              <a:spcBef>
                <a:spcPct val="20000"/>
              </a:spcBef>
              <a:buSzPct val="80000"/>
            </a:pPr>
            <a:r>
              <a:rPr lang="pt-PT" sz="2000" dirty="0">
                <a:solidFill>
                  <a:schemeClr val="accent6"/>
                </a:solidFill>
                <a:latin typeface="Tahoma" pitchFamily="34" charset="0"/>
                <a:cs typeface="Arial" charset="0"/>
              </a:rPr>
              <a:t>2. Análise da cadeia de valor.</a:t>
            </a:r>
            <a:endParaRPr lang="pt-PT" sz="2000" b="1" dirty="0">
              <a:solidFill>
                <a:schemeClr val="accent6"/>
              </a:solidFill>
              <a:latin typeface="Tahoma" pitchFamily="34" charset="0"/>
              <a:cs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2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227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22710" grpId="0" bldLvl="2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0035" name="Rectangle 3"/>
          <p:cNvSpPr>
            <a:spLocks noChangeArrowheads="1"/>
          </p:cNvSpPr>
          <p:nvPr/>
        </p:nvSpPr>
        <p:spPr bwMode="auto">
          <a:xfrm>
            <a:off x="241300" y="903288"/>
            <a:ext cx="8291140" cy="71006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90000" tIns="46800" rIns="90000" bIns="46800">
            <a:spAutoFit/>
          </a:bodyPr>
          <a:lstStyle/>
          <a:p>
            <a:r>
              <a:rPr lang="pt-PT" sz="4000" dirty="0" smtClean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Análise </a:t>
            </a:r>
            <a:r>
              <a:rPr lang="pt-PT" sz="4000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funcional</a:t>
            </a:r>
          </a:p>
        </p:txBody>
      </p:sp>
      <p:sp>
        <p:nvSpPr>
          <p:cNvPr id="1580036" name="Text Box 4"/>
          <p:cNvSpPr txBox="1">
            <a:spLocks noChangeArrowheads="1"/>
          </p:cNvSpPr>
          <p:nvPr/>
        </p:nvSpPr>
        <p:spPr bwMode="auto">
          <a:xfrm>
            <a:off x="0" y="1576388"/>
            <a:ext cx="9144000" cy="1882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tIns="118800" rIns="342000" bIns="118800">
            <a:spAutoFit/>
          </a:bodyPr>
          <a:lstStyle/>
          <a:p>
            <a:pPr marL="355600" lvl="1" algn="just">
              <a:lnSpc>
                <a:spcPct val="135000"/>
              </a:lnSpc>
              <a:spcBef>
                <a:spcPct val="20000"/>
              </a:spcBef>
              <a:buSzPct val="80000"/>
            </a:pPr>
            <a:r>
              <a:rPr lang="pt-PT" sz="2000" dirty="0">
                <a:solidFill>
                  <a:srgbClr val="1C1C1C"/>
                </a:solidFill>
                <a:latin typeface="Tahoma" pitchFamily="34" charset="0"/>
                <a:cs typeface="Arial" charset="0"/>
              </a:rPr>
              <a:t>As áreas funcionais a considerar, assim como as variáveis a analisar em cada uma variam de empresa para empresa. A determinação dos pontos fortes e pontos fracos é feita por </a:t>
            </a:r>
            <a:r>
              <a:rPr lang="pt-PT" sz="2000" dirty="0">
                <a:solidFill>
                  <a:srgbClr val="FF0000"/>
                </a:solidFill>
                <a:latin typeface="Tahoma" pitchFamily="34" charset="0"/>
                <a:cs typeface="Arial" charset="0"/>
              </a:rPr>
              <a:t>comparação com um concorrente de referência ou com a média da industria.</a:t>
            </a:r>
            <a:endParaRPr lang="pt-PT" sz="2000" b="1" dirty="0">
              <a:solidFill>
                <a:srgbClr val="FF0000"/>
              </a:solidFill>
              <a:latin typeface="Tahoma" pitchFamily="34" charset="0"/>
              <a:cs typeface="Arial" charset="0"/>
            </a:endParaRPr>
          </a:p>
        </p:txBody>
      </p:sp>
      <p:sp>
        <p:nvSpPr>
          <p:cNvPr id="1580037" name="Text Box 5"/>
          <p:cNvSpPr txBox="1">
            <a:spLocks noChangeArrowheads="1"/>
          </p:cNvSpPr>
          <p:nvPr/>
        </p:nvSpPr>
        <p:spPr bwMode="auto">
          <a:xfrm>
            <a:off x="371475" y="3630613"/>
            <a:ext cx="3813175" cy="2012950"/>
          </a:xfrm>
          <a:prstGeom prst="rect">
            <a:avLst/>
          </a:prstGeom>
          <a:noFill/>
          <a:ln w="9525">
            <a:solidFill>
              <a:srgbClr val="990000"/>
            </a:solidFill>
            <a:miter lim="800000"/>
            <a:headEnd/>
            <a:tailEnd/>
          </a:ln>
          <a:effectLst/>
        </p:spPr>
        <p:txBody>
          <a:bodyPr tIns="118800" rIns="342000" bIns="118800">
            <a:spAutoFit/>
          </a:bodyPr>
          <a:lstStyle/>
          <a:p>
            <a:pPr marL="355600" lvl="1" algn="just">
              <a:spcBef>
                <a:spcPct val="20000"/>
              </a:spcBef>
              <a:buSzPct val="80000"/>
            </a:pPr>
            <a:r>
              <a:rPr lang="pt-PT" sz="2000" b="1">
                <a:solidFill>
                  <a:srgbClr val="1C1C1C"/>
                </a:solidFill>
                <a:latin typeface="Tahoma" pitchFamily="34" charset="0"/>
                <a:cs typeface="Arial" charset="0"/>
              </a:rPr>
              <a:t>Área comercial</a:t>
            </a:r>
          </a:p>
          <a:p>
            <a:pPr marL="355600" lvl="1" algn="just">
              <a:spcBef>
                <a:spcPct val="20000"/>
              </a:spcBef>
              <a:buSzPct val="80000"/>
              <a:buFontTx/>
              <a:buChar char="-"/>
            </a:pPr>
            <a:r>
              <a:rPr lang="pt-PT" sz="2000">
                <a:solidFill>
                  <a:srgbClr val="1C1C1C"/>
                </a:solidFill>
                <a:latin typeface="Tahoma" pitchFamily="34" charset="0"/>
                <a:cs typeface="Arial" charset="0"/>
              </a:rPr>
              <a:t>Quota de mercado</a:t>
            </a:r>
          </a:p>
          <a:p>
            <a:pPr marL="355600" lvl="1" algn="just">
              <a:spcBef>
                <a:spcPct val="20000"/>
              </a:spcBef>
              <a:buSzPct val="80000"/>
              <a:buFontTx/>
              <a:buChar char="-"/>
            </a:pPr>
            <a:r>
              <a:rPr lang="pt-PT" sz="2000">
                <a:solidFill>
                  <a:srgbClr val="1C1C1C"/>
                </a:solidFill>
                <a:latin typeface="Tahoma" pitchFamily="34" charset="0"/>
                <a:cs typeface="Arial" charset="0"/>
              </a:rPr>
              <a:t>Linhas de produtos</a:t>
            </a:r>
          </a:p>
          <a:p>
            <a:pPr marL="355600" lvl="1" algn="just">
              <a:spcBef>
                <a:spcPct val="20000"/>
              </a:spcBef>
              <a:buSzPct val="80000"/>
              <a:buFontTx/>
              <a:buChar char="-"/>
            </a:pPr>
            <a:r>
              <a:rPr lang="pt-PT" sz="2000">
                <a:solidFill>
                  <a:srgbClr val="1C1C1C"/>
                </a:solidFill>
                <a:latin typeface="Tahoma" pitchFamily="34" charset="0"/>
                <a:cs typeface="Arial" charset="0"/>
              </a:rPr>
              <a:t>Cobertura da distribução</a:t>
            </a:r>
          </a:p>
          <a:p>
            <a:pPr marL="355600" lvl="1" algn="just">
              <a:spcBef>
                <a:spcPct val="20000"/>
              </a:spcBef>
              <a:buSzPct val="80000"/>
              <a:buFontTx/>
              <a:buChar char="-"/>
            </a:pPr>
            <a:r>
              <a:rPr lang="pt-PT" sz="2000">
                <a:solidFill>
                  <a:srgbClr val="1C1C1C"/>
                </a:solidFill>
                <a:latin typeface="Tahoma" pitchFamily="34" charset="0"/>
                <a:cs typeface="Arial" charset="0"/>
              </a:rPr>
              <a:t>Força de vendas</a:t>
            </a:r>
          </a:p>
        </p:txBody>
      </p:sp>
      <p:sp>
        <p:nvSpPr>
          <p:cNvPr id="1580038" name="Text Box 6"/>
          <p:cNvSpPr txBox="1">
            <a:spLocks noChangeArrowheads="1"/>
          </p:cNvSpPr>
          <p:nvPr/>
        </p:nvSpPr>
        <p:spPr bwMode="auto">
          <a:xfrm>
            <a:off x="4689475" y="3643313"/>
            <a:ext cx="3813175" cy="2378075"/>
          </a:xfrm>
          <a:prstGeom prst="rect">
            <a:avLst/>
          </a:prstGeom>
          <a:noFill/>
          <a:ln w="9525">
            <a:solidFill>
              <a:srgbClr val="990000"/>
            </a:solidFill>
            <a:miter lim="800000"/>
            <a:headEnd/>
            <a:tailEnd/>
          </a:ln>
          <a:effectLst/>
        </p:spPr>
        <p:txBody>
          <a:bodyPr tIns="118800" rIns="342000" bIns="118800">
            <a:spAutoFit/>
          </a:bodyPr>
          <a:lstStyle/>
          <a:p>
            <a:pPr marL="355600" lvl="1" algn="just">
              <a:spcBef>
                <a:spcPct val="20000"/>
              </a:spcBef>
              <a:buSzPct val="80000"/>
            </a:pPr>
            <a:r>
              <a:rPr lang="pt-PT" sz="2000" b="1">
                <a:solidFill>
                  <a:srgbClr val="1C1C1C"/>
                </a:solidFill>
                <a:latin typeface="Tahoma" pitchFamily="34" charset="0"/>
                <a:cs typeface="Arial" charset="0"/>
              </a:rPr>
              <a:t>Área da produção</a:t>
            </a:r>
          </a:p>
          <a:p>
            <a:pPr marL="355600" lvl="1" algn="just">
              <a:spcBef>
                <a:spcPct val="20000"/>
              </a:spcBef>
              <a:buSzPct val="80000"/>
              <a:buFontTx/>
              <a:buChar char="-"/>
            </a:pPr>
            <a:r>
              <a:rPr lang="pt-PT" sz="2000">
                <a:solidFill>
                  <a:srgbClr val="1C1C1C"/>
                </a:solidFill>
                <a:latin typeface="Tahoma" pitchFamily="34" charset="0"/>
                <a:cs typeface="Arial" charset="0"/>
              </a:rPr>
              <a:t>Equipamento</a:t>
            </a:r>
          </a:p>
          <a:p>
            <a:pPr marL="355600" lvl="1" algn="just">
              <a:spcBef>
                <a:spcPct val="20000"/>
              </a:spcBef>
              <a:buSzPct val="80000"/>
              <a:buFontTx/>
              <a:buChar char="-"/>
            </a:pPr>
            <a:r>
              <a:rPr lang="pt-PT" sz="2000">
                <a:solidFill>
                  <a:srgbClr val="1C1C1C"/>
                </a:solidFill>
                <a:latin typeface="Tahoma" pitchFamily="34" charset="0"/>
                <a:cs typeface="Arial" charset="0"/>
              </a:rPr>
              <a:t>Estrutura de custos</a:t>
            </a:r>
          </a:p>
          <a:p>
            <a:pPr marL="355600" lvl="1" algn="just">
              <a:spcBef>
                <a:spcPct val="20000"/>
              </a:spcBef>
              <a:buSzPct val="80000"/>
              <a:buFontTx/>
              <a:buChar char="-"/>
            </a:pPr>
            <a:r>
              <a:rPr lang="pt-PT" sz="2000">
                <a:solidFill>
                  <a:srgbClr val="1C1C1C"/>
                </a:solidFill>
                <a:latin typeface="Tahoma" pitchFamily="34" charset="0"/>
                <a:cs typeface="Arial" charset="0"/>
              </a:rPr>
              <a:t>Sistema de qualidade</a:t>
            </a:r>
          </a:p>
          <a:p>
            <a:pPr marL="355600" lvl="1" algn="just">
              <a:spcBef>
                <a:spcPct val="20000"/>
              </a:spcBef>
              <a:buSzPct val="80000"/>
              <a:buFontTx/>
              <a:buChar char="-"/>
            </a:pPr>
            <a:r>
              <a:rPr lang="pt-PT" sz="2000">
                <a:solidFill>
                  <a:srgbClr val="1C1C1C"/>
                </a:solidFill>
                <a:latin typeface="Tahoma" pitchFamily="34" charset="0"/>
                <a:cs typeface="Arial" charset="0"/>
              </a:rPr>
              <a:t>Produtividade</a:t>
            </a:r>
          </a:p>
          <a:p>
            <a:pPr marL="355600" lvl="1" algn="just">
              <a:spcBef>
                <a:spcPct val="20000"/>
              </a:spcBef>
              <a:buSzPct val="80000"/>
              <a:buFontTx/>
              <a:buChar char="-"/>
            </a:pPr>
            <a:r>
              <a:rPr lang="pt-PT" sz="2000">
                <a:solidFill>
                  <a:srgbClr val="1C1C1C"/>
                </a:solidFill>
                <a:latin typeface="Tahoma" pitchFamily="34" charset="0"/>
                <a:cs typeface="Arial" charset="0"/>
              </a:rPr>
              <a:t>Matérias-primas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0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80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0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80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0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80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80036" grpId="0" bldLvl="2"/>
      <p:bldP spid="1580037" grpId="0" bldLvl="2" animBg="1" autoUpdateAnimBg="0"/>
      <p:bldP spid="1580038" grpId="0" bldLvl="2" animBg="1" autoUpdateAnimBg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2083" name="Rectangle 3"/>
          <p:cNvSpPr>
            <a:spLocks noChangeArrowheads="1"/>
          </p:cNvSpPr>
          <p:nvPr/>
        </p:nvSpPr>
        <p:spPr bwMode="auto">
          <a:xfrm>
            <a:off x="241300" y="903288"/>
            <a:ext cx="7715076" cy="71006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90000" tIns="46800" rIns="90000" bIns="46800">
            <a:spAutoFit/>
          </a:bodyPr>
          <a:lstStyle/>
          <a:p>
            <a:r>
              <a:rPr lang="pt-PT" sz="4000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Análise funcional</a:t>
            </a:r>
          </a:p>
        </p:txBody>
      </p:sp>
      <p:sp>
        <p:nvSpPr>
          <p:cNvPr id="1582085" name="Text Box 5"/>
          <p:cNvSpPr txBox="1">
            <a:spLocks noChangeArrowheads="1"/>
          </p:cNvSpPr>
          <p:nvPr/>
        </p:nvSpPr>
        <p:spPr bwMode="auto">
          <a:xfrm>
            <a:off x="206375" y="2297113"/>
            <a:ext cx="3813175" cy="2378075"/>
          </a:xfrm>
          <a:prstGeom prst="rect">
            <a:avLst/>
          </a:prstGeom>
          <a:noFill/>
          <a:ln w="9525">
            <a:solidFill>
              <a:srgbClr val="990000"/>
            </a:solidFill>
            <a:miter lim="800000"/>
            <a:headEnd/>
            <a:tailEnd/>
          </a:ln>
          <a:effectLst/>
        </p:spPr>
        <p:txBody>
          <a:bodyPr tIns="118800" rIns="342000" bIns="118800">
            <a:spAutoFit/>
          </a:bodyPr>
          <a:lstStyle/>
          <a:p>
            <a:pPr marL="355600" lvl="1" algn="just">
              <a:spcBef>
                <a:spcPct val="20000"/>
              </a:spcBef>
              <a:buSzPct val="80000"/>
            </a:pPr>
            <a:r>
              <a:rPr lang="pt-PT" sz="2000" b="1">
                <a:solidFill>
                  <a:srgbClr val="1C1C1C"/>
                </a:solidFill>
                <a:latin typeface="Tahoma" pitchFamily="34" charset="0"/>
                <a:cs typeface="Arial" charset="0"/>
              </a:rPr>
              <a:t>Área Financeira</a:t>
            </a:r>
          </a:p>
          <a:p>
            <a:pPr marL="355600" lvl="1" algn="just">
              <a:spcBef>
                <a:spcPct val="20000"/>
              </a:spcBef>
              <a:buSzPct val="80000"/>
              <a:buFontTx/>
              <a:buChar char="-"/>
            </a:pPr>
            <a:r>
              <a:rPr lang="pt-PT" sz="2000">
                <a:solidFill>
                  <a:srgbClr val="1C1C1C"/>
                </a:solidFill>
                <a:latin typeface="Tahoma" pitchFamily="34" charset="0"/>
                <a:cs typeface="Arial" charset="0"/>
              </a:rPr>
              <a:t>Liquidez</a:t>
            </a:r>
          </a:p>
          <a:p>
            <a:pPr marL="355600" lvl="1" algn="just">
              <a:spcBef>
                <a:spcPct val="20000"/>
              </a:spcBef>
              <a:buSzPct val="80000"/>
              <a:buFontTx/>
              <a:buChar char="-"/>
            </a:pPr>
            <a:r>
              <a:rPr lang="pt-PT" sz="2000">
                <a:solidFill>
                  <a:srgbClr val="1C1C1C"/>
                </a:solidFill>
                <a:latin typeface="Tahoma" pitchFamily="34" charset="0"/>
                <a:cs typeface="Arial" charset="0"/>
              </a:rPr>
              <a:t>Solvabilidade</a:t>
            </a:r>
          </a:p>
          <a:p>
            <a:pPr marL="355600" lvl="1" algn="just">
              <a:spcBef>
                <a:spcPct val="20000"/>
              </a:spcBef>
              <a:buSzPct val="80000"/>
              <a:buFontTx/>
              <a:buChar char="-"/>
            </a:pPr>
            <a:r>
              <a:rPr lang="pt-PT" sz="2000">
                <a:solidFill>
                  <a:srgbClr val="1C1C1C"/>
                </a:solidFill>
                <a:latin typeface="Tahoma" pitchFamily="34" charset="0"/>
                <a:cs typeface="Arial" charset="0"/>
              </a:rPr>
              <a:t>Autonomia financeira</a:t>
            </a:r>
          </a:p>
          <a:p>
            <a:pPr marL="355600" lvl="1" algn="just">
              <a:spcBef>
                <a:spcPct val="20000"/>
              </a:spcBef>
              <a:buSzPct val="80000"/>
              <a:buFontTx/>
              <a:buChar char="-"/>
            </a:pPr>
            <a:r>
              <a:rPr lang="pt-PT" sz="2000">
                <a:solidFill>
                  <a:srgbClr val="1C1C1C"/>
                </a:solidFill>
                <a:latin typeface="Tahoma" pitchFamily="34" charset="0"/>
                <a:cs typeface="Arial" charset="0"/>
              </a:rPr>
              <a:t>Rentabilidade</a:t>
            </a:r>
          </a:p>
          <a:p>
            <a:pPr marL="355600" lvl="1" algn="just">
              <a:spcBef>
                <a:spcPct val="20000"/>
              </a:spcBef>
              <a:buSzPct val="80000"/>
              <a:buFontTx/>
              <a:buChar char="-"/>
            </a:pPr>
            <a:r>
              <a:rPr lang="pt-PT" sz="2000">
                <a:solidFill>
                  <a:srgbClr val="1C1C1C"/>
                </a:solidFill>
                <a:latin typeface="Tahoma" pitchFamily="34" charset="0"/>
                <a:cs typeface="Arial" charset="0"/>
              </a:rPr>
              <a:t>Acesso a capitais</a:t>
            </a:r>
          </a:p>
        </p:txBody>
      </p:sp>
      <p:sp>
        <p:nvSpPr>
          <p:cNvPr id="1582086" name="Text Box 6"/>
          <p:cNvSpPr txBox="1">
            <a:spLocks noChangeArrowheads="1"/>
          </p:cNvSpPr>
          <p:nvPr/>
        </p:nvSpPr>
        <p:spPr bwMode="auto">
          <a:xfrm>
            <a:off x="4473575" y="2297113"/>
            <a:ext cx="3813175" cy="1647825"/>
          </a:xfrm>
          <a:prstGeom prst="rect">
            <a:avLst/>
          </a:prstGeom>
          <a:noFill/>
          <a:ln w="9525">
            <a:solidFill>
              <a:srgbClr val="990000"/>
            </a:solidFill>
            <a:miter lim="800000"/>
            <a:headEnd/>
            <a:tailEnd/>
          </a:ln>
          <a:effectLst/>
        </p:spPr>
        <p:txBody>
          <a:bodyPr tIns="118800" rIns="342000" bIns="118800">
            <a:spAutoFit/>
          </a:bodyPr>
          <a:lstStyle/>
          <a:p>
            <a:pPr marL="355600" lvl="1" algn="just">
              <a:spcBef>
                <a:spcPct val="20000"/>
              </a:spcBef>
              <a:buSzPct val="80000"/>
            </a:pPr>
            <a:r>
              <a:rPr lang="pt-PT" sz="2000" b="1">
                <a:solidFill>
                  <a:srgbClr val="1C1C1C"/>
                </a:solidFill>
                <a:latin typeface="Tahoma" pitchFamily="34" charset="0"/>
                <a:cs typeface="Arial" charset="0"/>
              </a:rPr>
              <a:t>Área Tecnológica</a:t>
            </a:r>
          </a:p>
          <a:p>
            <a:pPr marL="355600" lvl="1" algn="just">
              <a:spcBef>
                <a:spcPct val="20000"/>
              </a:spcBef>
              <a:buSzPct val="80000"/>
              <a:buFontTx/>
              <a:buChar char="-"/>
            </a:pPr>
            <a:r>
              <a:rPr lang="pt-PT" sz="2000">
                <a:solidFill>
                  <a:srgbClr val="1C1C1C"/>
                </a:solidFill>
                <a:latin typeface="Tahoma" pitchFamily="34" charset="0"/>
                <a:cs typeface="Arial" charset="0"/>
              </a:rPr>
              <a:t>Teconolgias disponíveis</a:t>
            </a:r>
          </a:p>
          <a:p>
            <a:pPr marL="355600" lvl="1" algn="just">
              <a:spcBef>
                <a:spcPct val="20000"/>
              </a:spcBef>
              <a:buSzPct val="80000"/>
              <a:buFontTx/>
              <a:buChar char="-"/>
            </a:pPr>
            <a:r>
              <a:rPr lang="pt-PT" sz="2000">
                <a:solidFill>
                  <a:srgbClr val="1C1C1C"/>
                </a:solidFill>
                <a:latin typeface="Tahoma" pitchFamily="34" charset="0"/>
                <a:cs typeface="Arial" charset="0"/>
              </a:rPr>
              <a:t>I&amp;D</a:t>
            </a:r>
          </a:p>
          <a:p>
            <a:pPr marL="355600" lvl="1" algn="just">
              <a:spcBef>
                <a:spcPct val="20000"/>
              </a:spcBef>
              <a:buSzPct val="80000"/>
              <a:buFontTx/>
              <a:buChar char="-"/>
            </a:pPr>
            <a:r>
              <a:rPr lang="pt-PT" sz="2000">
                <a:solidFill>
                  <a:srgbClr val="1C1C1C"/>
                </a:solidFill>
                <a:latin typeface="Tahoma" pitchFamily="34" charset="0"/>
                <a:cs typeface="Arial" charset="0"/>
              </a:rPr>
              <a:t>Patentes</a:t>
            </a:r>
          </a:p>
        </p:txBody>
      </p:sp>
      <p:sp>
        <p:nvSpPr>
          <p:cNvPr id="1582087" name="Text Box 7"/>
          <p:cNvSpPr txBox="1">
            <a:spLocks noChangeArrowheads="1"/>
          </p:cNvSpPr>
          <p:nvPr/>
        </p:nvSpPr>
        <p:spPr bwMode="auto">
          <a:xfrm>
            <a:off x="4473575" y="4197350"/>
            <a:ext cx="3813175" cy="1647825"/>
          </a:xfrm>
          <a:prstGeom prst="rect">
            <a:avLst/>
          </a:prstGeom>
          <a:noFill/>
          <a:ln w="9525">
            <a:solidFill>
              <a:srgbClr val="990000"/>
            </a:solidFill>
            <a:miter lim="800000"/>
            <a:headEnd/>
            <a:tailEnd/>
          </a:ln>
          <a:effectLst/>
        </p:spPr>
        <p:txBody>
          <a:bodyPr tIns="118800" rIns="342000" bIns="118800">
            <a:spAutoFit/>
          </a:bodyPr>
          <a:lstStyle/>
          <a:p>
            <a:pPr marL="355600" lvl="1" algn="just">
              <a:spcBef>
                <a:spcPct val="20000"/>
              </a:spcBef>
              <a:buSzPct val="80000"/>
            </a:pPr>
            <a:r>
              <a:rPr lang="pt-PT" sz="2000" b="1">
                <a:solidFill>
                  <a:srgbClr val="1C1C1C"/>
                </a:solidFill>
                <a:latin typeface="Tahoma" pitchFamily="34" charset="0"/>
                <a:cs typeface="Arial" charset="0"/>
              </a:rPr>
              <a:t>Recursos Humanos</a:t>
            </a:r>
          </a:p>
          <a:p>
            <a:pPr marL="355600" lvl="1" algn="just">
              <a:spcBef>
                <a:spcPct val="20000"/>
              </a:spcBef>
              <a:buSzPct val="80000"/>
              <a:buFontTx/>
              <a:buChar char="-"/>
            </a:pPr>
            <a:r>
              <a:rPr lang="pt-PT" sz="2000">
                <a:solidFill>
                  <a:srgbClr val="1C1C1C"/>
                </a:solidFill>
                <a:latin typeface="Tahoma" pitchFamily="34" charset="0"/>
                <a:cs typeface="Arial" charset="0"/>
              </a:rPr>
              <a:t>Nível de formação</a:t>
            </a:r>
          </a:p>
          <a:p>
            <a:pPr marL="355600" lvl="1" algn="just">
              <a:spcBef>
                <a:spcPct val="20000"/>
              </a:spcBef>
              <a:buSzPct val="80000"/>
              <a:buFontTx/>
              <a:buChar char="-"/>
            </a:pPr>
            <a:r>
              <a:rPr lang="pt-PT" sz="2000">
                <a:solidFill>
                  <a:srgbClr val="1C1C1C"/>
                </a:solidFill>
                <a:latin typeface="Tahoma" pitchFamily="34" charset="0"/>
                <a:cs typeface="Arial" charset="0"/>
              </a:rPr>
              <a:t>Motivação</a:t>
            </a:r>
          </a:p>
          <a:p>
            <a:pPr marL="355600" lvl="1" algn="just">
              <a:spcBef>
                <a:spcPct val="20000"/>
              </a:spcBef>
              <a:buSzPct val="80000"/>
              <a:buFontTx/>
              <a:buChar char="-"/>
            </a:pPr>
            <a:r>
              <a:rPr lang="pt-PT" sz="2000">
                <a:solidFill>
                  <a:srgbClr val="1C1C1C"/>
                </a:solidFill>
                <a:latin typeface="Tahoma" pitchFamily="34" charset="0"/>
                <a:cs typeface="Arial" charset="0"/>
              </a:rPr>
              <a:t>Participação</a:t>
            </a:r>
          </a:p>
        </p:txBody>
      </p:sp>
      <p:sp>
        <p:nvSpPr>
          <p:cNvPr id="1582088" name="Text Box 8"/>
          <p:cNvSpPr txBox="1">
            <a:spLocks noChangeArrowheads="1"/>
          </p:cNvSpPr>
          <p:nvPr/>
        </p:nvSpPr>
        <p:spPr bwMode="auto">
          <a:xfrm>
            <a:off x="244475" y="4845050"/>
            <a:ext cx="3813175" cy="1647825"/>
          </a:xfrm>
          <a:prstGeom prst="rect">
            <a:avLst/>
          </a:prstGeom>
          <a:noFill/>
          <a:ln w="9525">
            <a:solidFill>
              <a:srgbClr val="990000"/>
            </a:solidFill>
            <a:miter lim="800000"/>
            <a:headEnd/>
            <a:tailEnd/>
          </a:ln>
          <a:effectLst/>
        </p:spPr>
        <p:txBody>
          <a:bodyPr tIns="118800" rIns="342000" bIns="118800">
            <a:spAutoFit/>
          </a:bodyPr>
          <a:lstStyle/>
          <a:p>
            <a:pPr marL="355600" lvl="1" algn="just">
              <a:spcBef>
                <a:spcPct val="20000"/>
              </a:spcBef>
              <a:buSzPct val="80000"/>
            </a:pPr>
            <a:r>
              <a:rPr lang="pt-PT" sz="2000" b="1">
                <a:solidFill>
                  <a:srgbClr val="1C1C1C"/>
                </a:solidFill>
                <a:latin typeface="Tahoma" pitchFamily="34" charset="0"/>
                <a:cs typeface="Arial" charset="0"/>
              </a:rPr>
              <a:t>Organização e gestão</a:t>
            </a:r>
          </a:p>
          <a:p>
            <a:pPr marL="355600" lvl="1" algn="just">
              <a:spcBef>
                <a:spcPct val="20000"/>
              </a:spcBef>
              <a:buSzPct val="80000"/>
              <a:buFontTx/>
              <a:buChar char="-"/>
            </a:pPr>
            <a:r>
              <a:rPr lang="pt-PT" sz="2000">
                <a:solidFill>
                  <a:srgbClr val="1C1C1C"/>
                </a:solidFill>
                <a:latin typeface="Tahoma" pitchFamily="34" charset="0"/>
                <a:cs typeface="Arial" charset="0"/>
              </a:rPr>
              <a:t>Qualidade dos gestores</a:t>
            </a:r>
          </a:p>
          <a:p>
            <a:pPr marL="355600" lvl="1" algn="just">
              <a:spcBef>
                <a:spcPct val="20000"/>
              </a:spcBef>
              <a:buSzPct val="80000"/>
              <a:buFontTx/>
              <a:buChar char="-"/>
            </a:pPr>
            <a:r>
              <a:rPr lang="pt-PT" sz="2000">
                <a:solidFill>
                  <a:srgbClr val="1C1C1C"/>
                </a:solidFill>
                <a:latin typeface="Tahoma" pitchFamily="34" charset="0"/>
                <a:cs typeface="Arial" charset="0"/>
              </a:rPr>
              <a:t>Estrutura organizativa</a:t>
            </a:r>
          </a:p>
          <a:p>
            <a:pPr marL="355600" lvl="1" algn="just">
              <a:spcBef>
                <a:spcPct val="20000"/>
              </a:spcBef>
              <a:buSzPct val="80000"/>
              <a:buFontTx/>
              <a:buChar char="-"/>
            </a:pPr>
            <a:r>
              <a:rPr lang="pt-PT" sz="2000">
                <a:solidFill>
                  <a:srgbClr val="1C1C1C"/>
                </a:solidFill>
                <a:latin typeface="Tahoma" pitchFamily="34" charset="0"/>
                <a:cs typeface="Arial" charset="0"/>
              </a:rPr>
              <a:t>Cultura empresarial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2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820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2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820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2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820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2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820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82085" grpId="0" bldLvl="2" animBg="1" autoUpdateAnimBg="0"/>
      <p:bldP spid="1582086" grpId="0" bldLvl="2" animBg="1" autoUpdateAnimBg="0"/>
      <p:bldP spid="1582087" grpId="0" bldLvl="2" animBg="1" autoUpdateAnimBg="0"/>
      <p:bldP spid="1582088" grpId="0" bldLvl="2" animBg="1" autoUpdateAnimBg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4131" name="Rectangle 3"/>
          <p:cNvSpPr>
            <a:spLocks noChangeArrowheads="1"/>
          </p:cNvSpPr>
          <p:nvPr/>
        </p:nvSpPr>
        <p:spPr bwMode="auto">
          <a:xfrm>
            <a:off x="184150" y="954088"/>
            <a:ext cx="8959850" cy="71006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90000" tIns="46800" rIns="90000" bIns="46800">
            <a:spAutoFit/>
          </a:bodyPr>
          <a:lstStyle/>
          <a:p>
            <a:r>
              <a:rPr lang="pt-PT" sz="4000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Análise da cadeia de valor</a:t>
            </a:r>
          </a:p>
        </p:txBody>
      </p:sp>
      <p:sp>
        <p:nvSpPr>
          <p:cNvPr id="1584138" name="Text Box 10"/>
          <p:cNvSpPr txBox="1">
            <a:spLocks noChangeArrowheads="1"/>
          </p:cNvSpPr>
          <p:nvPr/>
        </p:nvSpPr>
        <p:spPr bwMode="auto">
          <a:xfrm>
            <a:off x="0" y="1817688"/>
            <a:ext cx="9144000" cy="14864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tIns="118800" rIns="342000" bIns="118800">
            <a:spAutoFit/>
          </a:bodyPr>
          <a:lstStyle/>
          <a:p>
            <a:pPr marL="355600" lvl="1" algn="just">
              <a:lnSpc>
                <a:spcPct val="135000"/>
              </a:lnSpc>
              <a:spcBef>
                <a:spcPct val="20000"/>
              </a:spcBef>
              <a:buSzPct val="80000"/>
            </a:pPr>
            <a:r>
              <a:rPr lang="pt-PT" sz="2000" dirty="0">
                <a:solidFill>
                  <a:srgbClr val="1C1C1C"/>
                </a:solidFill>
                <a:latin typeface="Tahoma" pitchFamily="34" charset="0"/>
                <a:cs typeface="Arial" charset="0"/>
              </a:rPr>
              <a:t>A construção da cadeia de valor é feita pela identificação das </a:t>
            </a:r>
            <a:r>
              <a:rPr lang="pt-PT" sz="2000" dirty="0" smtClean="0">
                <a:solidFill>
                  <a:srgbClr val="1C1C1C"/>
                </a:solidFill>
                <a:latin typeface="Tahoma" pitchFamily="34" charset="0"/>
                <a:cs typeface="Arial" charset="0"/>
              </a:rPr>
              <a:t>atividades </a:t>
            </a:r>
            <a:r>
              <a:rPr lang="pt-PT" sz="2000" dirty="0">
                <a:solidFill>
                  <a:srgbClr val="1C1C1C"/>
                </a:solidFill>
                <a:latin typeface="Tahoma" pitchFamily="34" charset="0"/>
                <a:cs typeface="Arial" charset="0"/>
              </a:rPr>
              <a:t>básicas que são necessárias para que a empresa possa comercializar um produto ou um serviço</a:t>
            </a:r>
            <a:endParaRPr lang="pt-PT" sz="2000" b="1" dirty="0">
              <a:solidFill>
                <a:srgbClr val="1C1C1C"/>
              </a:solidFill>
              <a:latin typeface="Tahoma" pitchFamily="34" charset="0"/>
              <a:cs typeface="Arial" charset="0"/>
            </a:endParaRPr>
          </a:p>
        </p:txBody>
      </p:sp>
      <p:sp>
        <p:nvSpPr>
          <p:cNvPr id="1584139" name="Text Box 11"/>
          <p:cNvSpPr txBox="1">
            <a:spLocks noChangeArrowheads="1"/>
          </p:cNvSpPr>
          <p:nvPr/>
        </p:nvSpPr>
        <p:spPr bwMode="auto">
          <a:xfrm>
            <a:off x="460375" y="3879850"/>
            <a:ext cx="4168775" cy="1222375"/>
          </a:xfrm>
          <a:prstGeom prst="rect">
            <a:avLst/>
          </a:prstGeom>
          <a:noFill/>
          <a:ln w="9525">
            <a:solidFill>
              <a:srgbClr val="990000"/>
            </a:solidFill>
            <a:miter lim="800000"/>
            <a:headEnd/>
            <a:tailEnd/>
          </a:ln>
          <a:effectLst/>
        </p:spPr>
        <p:txBody>
          <a:bodyPr tIns="118800" rIns="342000" bIns="118800">
            <a:spAutoFit/>
          </a:bodyPr>
          <a:lstStyle/>
          <a:p>
            <a:pPr marL="355600" lvl="1" algn="just">
              <a:spcBef>
                <a:spcPct val="20000"/>
              </a:spcBef>
              <a:buSzPct val="80000"/>
            </a:pPr>
            <a:r>
              <a:rPr lang="pt-PT" sz="2000" b="1" dirty="0" smtClean="0">
                <a:solidFill>
                  <a:srgbClr val="1C1C1C"/>
                </a:solidFill>
                <a:latin typeface="Tahoma" pitchFamily="34" charset="0"/>
                <a:cs typeface="Arial" charset="0"/>
              </a:rPr>
              <a:t>Atividades </a:t>
            </a:r>
            <a:r>
              <a:rPr lang="pt-PT" sz="2000" b="1" dirty="0">
                <a:solidFill>
                  <a:srgbClr val="1C1C1C"/>
                </a:solidFill>
                <a:latin typeface="Tahoma" pitchFamily="34" charset="0"/>
                <a:cs typeface="Arial" charset="0"/>
              </a:rPr>
              <a:t>primárias</a:t>
            </a:r>
          </a:p>
          <a:p>
            <a:pPr marL="355600" lvl="1" algn="just">
              <a:spcBef>
                <a:spcPct val="20000"/>
              </a:spcBef>
              <a:buSzPct val="80000"/>
              <a:buFontTx/>
              <a:buChar char="-"/>
            </a:pPr>
            <a:r>
              <a:rPr lang="pt-PT" sz="2000" dirty="0">
                <a:solidFill>
                  <a:srgbClr val="1C1C1C"/>
                </a:solidFill>
                <a:latin typeface="Tahoma" pitchFamily="34" charset="0"/>
                <a:cs typeface="Arial" charset="0"/>
              </a:rPr>
              <a:t>Formam parte do processo produtivo da empresa</a:t>
            </a:r>
          </a:p>
        </p:txBody>
      </p:sp>
      <p:sp>
        <p:nvSpPr>
          <p:cNvPr id="1584140" name="Text Box 12"/>
          <p:cNvSpPr txBox="1">
            <a:spLocks noChangeArrowheads="1"/>
          </p:cNvSpPr>
          <p:nvPr/>
        </p:nvSpPr>
        <p:spPr bwMode="auto">
          <a:xfrm>
            <a:off x="4994275" y="3783013"/>
            <a:ext cx="3813175" cy="1527175"/>
          </a:xfrm>
          <a:prstGeom prst="rect">
            <a:avLst/>
          </a:prstGeom>
          <a:noFill/>
          <a:ln w="9525">
            <a:solidFill>
              <a:srgbClr val="990000"/>
            </a:solidFill>
            <a:miter lim="800000"/>
            <a:headEnd/>
            <a:tailEnd/>
          </a:ln>
          <a:effectLst/>
        </p:spPr>
        <p:txBody>
          <a:bodyPr tIns="118800" rIns="342000" bIns="118800">
            <a:spAutoFit/>
          </a:bodyPr>
          <a:lstStyle/>
          <a:p>
            <a:pPr marL="355600" lvl="1" algn="just">
              <a:spcBef>
                <a:spcPct val="20000"/>
              </a:spcBef>
              <a:buSzPct val="80000"/>
            </a:pPr>
            <a:r>
              <a:rPr lang="pt-PT" sz="2000" b="1" dirty="0" smtClean="0">
                <a:solidFill>
                  <a:srgbClr val="1C1C1C"/>
                </a:solidFill>
                <a:latin typeface="Tahoma" pitchFamily="34" charset="0"/>
                <a:cs typeface="Arial" charset="0"/>
              </a:rPr>
              <a:t>Atividades </a:t>
            </a:r>
            <a:r>
              <a:rPr lang="pt-PT" sz="2000" b="1" dirty="0">
                <a:solidFill>
                  <a:srgbClr val="1C1C1C"/>
                </a:solidFill>
                <a:latin typeface="Tahoma" pitchFamily="34" charset="0"/>
                <a:cs typeface="Arial" charset="0"/>
              </a:rPr>
              <a:t>de </a:t>
            </a:r>
            <a:r>
              <a:rPr lang="pt-PT" sz="2000" b="1" dirty="0" smtClean="0">
                <a:solidFill>
                  <a:srgbClr val="1C1C1C"/>
                </a:solidFill>
                <a:latin typeface="Tahoma" pitchFamily="34" charset="0"/>
                <a:cs typeface="Arial" charset="0"/>
              </a:rPr>
              <a:t>suporte</a:t>
            </a:r>
            <a:endParaRPr lang="pt-PT" sz="2000" b="1" dirty="0">
              <a:solidFill>
                <a:srgbClr val="1C1C1C"/>
              </a:solidFill>
              <a:latin typeface="Tahoma" pitchFamily="34" charset="0"/>
              <a:cs typeface="Arial" charset="0"/>
            </a:endParaRPr>
          </a:p>
          <a:p>
            <a:pPr marL="355600" lvl="1" algn="just">
              <a:spcBef>
                <a:spcPct val="20000"/>
              </a:spcBef>
              <a:buSzPct val="80000"/>
              <a:buFontTx/>
              <a:buChar char="-"/>
            </a:pPr>
            <a:r>
              <a:rPr lang="pt-PT" sz="2000" dirty="0" smtClean="0">
                <a:solidFill>
                  <a:srgbClr val="1C1C1C"/>
                </a:solidFill>
                <a:latin typeface="Tahoma" pitchFamily="34" charset="0"/>
                <a:cs typeface="Arial" charset="0"/>
              </a:rPr>
              <a:t>Atividades </a:t>
            </a:r>
            <a:r>
              <a:rPr lang="pt-PT" sz="2000" dirty="0">
                <a:solidFill>
                  <a:srgbClr val="1C1C1C"/>
                </a:solidFill>
                <a:latin typeface="Tahoma" pitchFamily="34" charset="0"/>
                <a:cs typeface="Arial" charset="0"/>
              </a:rPr>
              <a:t>que servem de suporte às </a:t>
            </a:r>
            <a:r>
              <a:rPr lang="pt-PT" sz="2000" dirty="0" smtClean="0">
                <a:solidFill>
                  <a:srgbClr val="1C1C1C"/>
                </a:solidFill>
                <a:latin typeface="Tahoma" pitchFamily="34" charset="0"/>
                <a:cs typeface="Arial" charset="0"/>
              </a:rPr>
              <a:t>atividades </a:t>
            </a:r>
            <a:r>
              <a:rPr lang="pt-PT" sz="2000" dirty="0">
                <a:solidFill>
                  <a:srgbClr val="1C1C1C"/>
                </a:solidFill>
                <a:latin typeface="Tahoma" pitchFamily="34" charset="0"/>
                <a:cs typeface="Arial" charset="0"/>
              </a:rPr>
              <a:t>primárias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4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84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4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84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4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84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84138" grpId="0" bldLvl="2"/>
      <p:bldP spid="1584139" grpId="0" bldLvl="2" animBg="1" autoUpdateAnimBg="0"/>
      <p:bldP spid="1584140" grpId="0" bldLvl="2" animBg="1" autoUpdateAnimBg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457200"/>
            <a:ext cx="8229600" cy="1371600"/>
          </a:xfrm>
          <a:ln/>
        </p:spPr>
        <p:txBody>
          <a:bodyPr/>
          <a:lstStyle/>
          <a:p>
            <a: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pt-BR" sz="4000"/>
              <a:t>O modelo de cadeia de valor empresarial</a:t>
            </a:r>
          </a:p>
        </p:txBody>
      </p:sp>
      <p:sp>
        <p:nvSpPr>
          <p:cNvPr id="15362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981200"/>
            <a:ext cx="8435975" cy="4616450"/>
          </a:xfrm>
          <a:ln/>
        </p:spPr>
        <p:txBody>
          <a:bodyPr/>
          <a:lstStyle/>
          <a:p>
            <a:pPr>
              <a:lnSpc>
                <a:spcPct val="90000"/>
              </a:lnSpc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pt-BR" dirty="0"/>
              <a:t>Destaca </a:t>
            </a:r>
            <a:r>
              <a:rPr lang="pt-BR" dirty="0">
                <a:solidFill>
                  <a:srgbClr val="FF0000"/>
                </a:solidFill>
              </a:rPr>
              <a:t>atividades</a:t>
            </a:r>
            <a:r>
              <a:rPr lang="pt-BR" dirty="0"/>
              <a:t> nas quais aplicar estratégias competitivas </a:t>
            </a:r>
          </a:p>
          <a:p>
            <a:pPr>
              <a:lnSpc>
                <a:spcPct val="90000"/>
              </a:lnSpc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pt-BR" dirty="0"/>
              <a:t>Pontos de alavancagem em uma cadeia que agrega valor a produtos e serviços</a:t>
            </a:r>
          </a:p>
          <a:p>
            <a:pPr>
              <a:lnSpc>
                <a:spcPct val="90000"/>
              </a:lnSpc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pt-BR" dirty="0"/>
              <a:t>Tipos de atividades:</a:t>
            </a:r>
          </a:p>
          <a:p>
            <a:pPr lvl="1">
              <a:lnSpc>
                <a:spcPct val="90000"/>
              </a:lnSpc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pt-BR" dirty="0"/>
              <a:t>Atividades primárias: logística, operações, vendas e marketing, serviços</a:t>
            </a:r>
          </a:p>
          <a:p>
            <a:pPr lvl="1">
              <a:lnSpc>
                <a:spcPct val="90000"/>
              </a:lnSpc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pt-BR" dirty="0"/>
              <a:t>Atividades de suporte: administração e gerência, RH, tecnologia, seleção de fornecedores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260350"/>
            <a:ext cx="8229600" cy="1371600"/>
          </a:xfrm>
          <a:ln/>
        </p:spPr>
        <p:txBody>
          <a:bodyPr/>
          <a:lstStyle/>
          <a:p>
            <a: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de-DE"/>
              <a:t>O modelo de cadeia de valor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9750" y="1484313"/>
            <a:ext cx="7127875" cy="52959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457200"/>
            <a:ext cx="8229600" cy="1371600"/>
          </a:xfrm>
          <a:ln/>
        </p:spPr>
        <p:txBody>
          <a:bodyPr/>
          <a:lstStyle/>
          <a:p>
            <a: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de-DE"/>
              <a:t>O modelo de cadeia de valor</a:t>
            </a:r>
          </a:p>
        </p:txBody>
      </p:sp>
      <p:sp>
        <p:nvSpPr>
          <p:cNvPr id="17410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981200"/>
            <a:ext cx="8229600" cy="3886200"/>
          </a:xfrm>
          <a:ln/>
        </p:spPr>
        <p:txBody>
          <a:bodyPr/>
          <a:lstStyle/>
          <a:p>
            <a:pPr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pt-BR" i="1"/>
              <a:t>Benchmarking</a:t>
            </a:r>
            <a:r>
              <a:rPr lang="pt-BR"/>
              <a:t>: comparação dos processos com concorrentes ou setores relacionados em termos de eficiência e eficácia</a:t>
            </a:r>
          </a:p>
          <a:p>
            <a:pPr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pt-BR" i="1"/>
              <a:t>Melhores práticas (best practices)</a:t>
            </a:r>
            <a:r>
              <a:rPr lang="pt-BR"/>
              <a:t>: identificadas por empresas de consultoria, institutos de pesquisa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457200"/>
            <a:ext cx="8229600" cy="1371600"/>
          </a:xfrm>
          <a:ln/>
        </p:spPr>
        <p:txBody>
          <a:bodyPr/>
          <a:lstStyle/>
          <a:p>
            <a: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de-DE" sz="4000"/>
              <a:t>Ampliando a cadeia de valor: a rede de valor</a:t>
            </a:r>
          </a:p>
        </p:txBody>
      </p:sp>
      <p:sp>
        <p:nvSpPr>
          <p:cNvPr id="18434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2054225"/>
            <a:ext cx="8229600" cy="4327525"/>
          </a:xfrm>
          <a:ln/>
        </p:spPr>
        <p:txBody>
          <a:bodyPr/>
          <a:lstStyle/>
          <a:p>
            <a:pPr>
              <a:lnSpc>
                <a:spcPct val="90000"/>
              </a:lnSpc>
              <a:spcBef>
                <a:spcPts val="700"/>
              </a:spcBef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pt-BR" sz="2800" dirty="0"/>
              <a:t>A cadeia de valor de uma empresa </a:t>
            </a:r>
            <a:r>
              <a:rPr lang="pt-BR" sz="2800" dirty="0">
                <a:solidFill>
                  <a:srgbClr val="FF0000"/>
                </a:solidFill>
              </a:rPr>
              <a:t>é ligada às cadeias de valor de seus fornecedores, distribuidores e consumidores</a:t>
            </a:r>
          </a:p>
          <a:p>
            <a:pPr>
              <a:lnSpc>
                <a:spcPct val="90000"/>
              </a:lnSpc>
              <a:spcBef>
                <a:spcPts val="700"/>
              </a:spcBef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pt-BR" sz="2800" dirty="0"/>
              <a:t>Rede de valor: </a:t>
            </a:r>
            <a:r>
              <a:rPr lang="pt-BR" sz="2800" dirty="0">
                <a:solidFill>
                  <a:srgbClr val="FF0000"/>
                </a:solidFill>
              </a:rPr>
              <a:t>conjunto de empresas independentes que utilizam TI para coordenar suas cadeias de valor</a:t>
            </a:r>
            <a:r>
              <a:rPr lang="pt-BR" sz="2800" dirty="0"/>
              <a:t> e fabricar um produto ou prestar um serviço coletivamente para um mercado</a:t>
            </a:r>
          </a:p>
          <a:p>
            <a:pPr lvl="1">
              <a:lnSpc>
                <a:spcPct val="90000"/>
              </a:lnSpc>
              <a:spcBef>
                <a:spcPts val="600"/>
              </a:spcBef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pt-BR" sz="2400" dirty="0"/>
              <a:t>Flexibilidade e adaptabilidade às mudanças no fornecimento e na demanda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>
          <a:xfrm>
            <a:off x="1042988" y="404813"/>
            <a:ext cx="7878762" cy="762000"/>
          </a:xfrm>
        </p:spPr>
        <p:txBody>
          <a:bodyPr/>
          <a:lstStyle/>
          <a:p>
            <a:r>
              <a:rPr lang="pt-BR" sz="3600" b="1"/>
              <a:t>Sociedade da Informação: Ambiente de TI nas Organizações</a:t>
            </a:r>
            <a:endParaRPr lang="pt-BR" sz="3200" b="1"/>
          </a:p>
        </p:txBody>
      </p:sp>
      <p:pic>
        <p:nvPicPr>
          <p:cNvPr id="51204" name="Picture 4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1048072" y="2276475"/>
            <a:ext cx="7772400" cy="4343400"/>
          </a:xfrm>
          <a:noFill/>
          <a:ln/>
        </p:spPr>
      </p:pic>
      <p:sp>
        <p:nvSpPr>
          <p:cNvPr id="51205" name="Text Box 5"/>
          <p:cNvSpPr txBox="1">
            <a:spLocks noChangeArrowheads="1"/>
          </p:cNvSpPr>
          <p:nvPr/>
        </p:nvSpPr>
        <p:spPr bwMode="auto">
          <a:xfrm>
            <a:off x="4019872" y="2133600"/>
            <a:ext cx="1905000" cy="11228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pt-BR" sz="1800" b="1">
                <a:solidFill>
                  <a:schemeClr val="tx1"/>
                </a:solidFill>
              </a:rPr>
              <a:t>Banco de Dados e</a:t>
            </a:r>
          </a:p>
          <a:p>
            <a:pPr algn="ctr"/>
            <a:r>
              <a:rPr lang="pt-BR" sz="1800" b="1">
                <a:solidFill>
                  <a:schemeClr val="tx1"/>
                </a:solidFill>
              </a:rPr>
              <a:t>Data Warehouse</a:t>
            </a: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51206" name="Text Box 6"/>
          <p:cNvSpPr txBox="1">
            <a:spLocks noChangeArrowheads="1"/>
          </p:cNvSpPr>
          <p:nvPr/>
        </p:nvSpPr>
        <p:spPr bwMode="auto">
          <a:xfrm>
            <a:off x="4384997" y="5600700"/>
            <a:ext cx="12890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pt-BR" sz="1800" b="1"/>
              <a:t>Transações</a:t>
            </a:r>
            <a:endParaRPr lang="pt-BR" b="1"/>
          </a:p>
        </p:txBody>
      </p:sp>
      <p:sp>
        <p:nvSpPr>
          <p:cNvPr id="51207" name="Text Box 7"/>
          <p:cNvSpPr txBox="1">
            <a:spLocks noChangeArrowheads="1"/>
          </p:cNvSpPr>
          <p:nvPr/>
        </p:nvSpPr>
        <p:spPr bwMode="auto">
          <a:xfrm>
            <a:off x="5185097" y="4149725"/>
            <a:ext cx="877163" cy="3499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pt-BR" sz="1800" b="1">
                <a:solidFill>
                  <a:schemeClr val="tx1"/>
                </a:solidFill>
              </a:rPr>
              <a:t>Redes</a:t>
            </a: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51208" name="Text Box 8"/>
          <p:cNvSpPr txBox="1">
            <a:spLocks noChangeArrowheads="1"/>
          </p:cNvSpPr>
          <p:nvPr/>
        </p:nvSpPr>
        <p:spPr bwMode="auto">
          <a:xfrm>
            <a:off x="6661673" y="2286000"/>
            <a:ext cx="1402948" cy="6076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pt-BR" sz="1800" b="1">
                <a:solidFill>
                  <a:schemeClr val="tx1"/>
                </a:solidFill>
              </a:rPr>
              <a:t>Diversas </a:t>
            </a:r>
          </a:p>
          <a:p>
            <a:pPr algn="ctr"/>
            <a:r>
              <a:rPr lang="pt-BR" sz="1800" b="1">
                <a:solidFill>
                  <a:schemeClr val="tx1"/>
                </a:solidFill>
              </a:rPr>
              <a:t>Aplicações</a:t>
            </a: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51209" name="Text Box 9"/>
          <p:cNvSpPr txBox="1">
            <a:spLocks noChangeArrowheads="1"/>
          </p:cNvSpPr>
          <p:nvPr/>
        </p:nvSpPr>
        <p:spPr bwMode="auto">
          <a:xfrm>
            <a:off x="651197" y="5905500"/>
            <a:ext cx="18986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pt-BR" sz="1800" b="1"/>
              <a:t>Clientes/Usuários</a:t>
            </a:r>
            <a:endParaRPr lang="pt-BR" b="1"/>
          </a:p>
        </p:txBody>
      </p:sp>
      <p:sp>
        <p:nvSpPr>
          <p:cNvPr id="51210" name="Text Box 10"/>
          <p:cNvSpPr txBox="1">
            <a:spLocks noChangeArrowheads="1"/>
          </p:cNvSpPr>
          <p:nvPr/>
        </p:nvSpPr>
        <p:spPr bwMode="auto">
          <a:xfrm>
            <a:off x="503560" y="3573463"/>
            <a:ext cx="1031051" cy="3499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pt-BR" sz="1800" b="1">
                <a:solidFill>
                  <a:schemeClr val="tx1"/>
                </a:solidFill>
              </a:rPr>
              <a:t>Internet</a:t>
            </a: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51212" name="Text Box 12"/>
          <p:cNvSpPr txBox="1">
            <a:spLocks noChangeArrowheads="1"/>
          </p:cNvSpPr>
          <p:nvPr/>
        </p:nvSpPr>
        <p:spPr bwMode="auto">
          <a:xfrm>
            <a:off x="3165797" y="3162300"/>
            <a:ext cx="1159292" cy="3499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pt-BR" sz="1800" b="1">
                <a:solidFill>
                  <a:schemeClr val="tx1"/>
                </a:solidFill>
              </a:rPr>
              <a:t>Intranets</a:t>
            </a: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51213" name="Text Box 13"/>
          <p:cNvSpPr txBox="1">
            <a:spLocks noChangeArrowheads="1"/>
          </p:cNvSpPr>
          <p:nvPr/>
        </p:nvSpPr>
        <p:spPr bwMode="auto">
          <a:xfrm>
            <a:off x="574997" y="2476500"/>
            <a:ext cx="1236236" cy="3499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pt-BR" sz="1800" b="1">
                <a:solidFill>
                  <a:schemeClr val="tx1"/>
                </a:solidFill>
              </a:rPr>
              <a:t>Extranets</a:t>
            </a: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51214" name="Text Box 14"/>
          <p:cNvSpPr txBox="1">
            <a:spLocks noChangeArrowheads="1"/>
          </p:cNvSpPr>
          <p:nvPr/>
        </p:nvSpPr>
        <p:spPr bwMode="auto">
          <a:xfrm>
            <a:off x="514672" y="1341438"/>
            <a:ext cx="8305800" cy="865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pt-BR" sz="1800" dirty="0">
                <a:solidFill>
                  <a:schemeClr val="tx1"/>
                </a:solidFill>
              </a:rPr>
              <a:t>Os ambientes de TI estão crescendo de forma heterogênea e complexa, onde o papel do especialista é simplificar o acesso e acelerar as operações garantindo a segurança e a disponibilidade  da informação.</a:t>
            </a:r>
            <a:endParaRPr lang="pt-BR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457200"/>
            <a:ext cx="8229600" cy="1371600"/>
          </a:xfrm>
          <a:ln/>
        </p:spPr>
        <p:txBody>
          <a:bodyPr/>
          <a:lstStyle/>
          <a:p>
            <a: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de-DE"/>
              <a:t>Rede de valor</a:t>
            </a: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63713" y="1671638"/>
            <a:ext cx="5400675" cy="49974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9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Redes globais de produção</a:t>
            </a:r>
          </a:p>
        </p:txBody>
      </p:sp>
      <p:pic>
        <p:nvPicPr>
          <p:cNvPr id="47111" name="Picture 7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1701800" y="1981200"/>
            <a:ext cx="6254750" cy="4616450"/>
          </a:xfrm>
          <a:ln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457200"/>
            <a:ext cx="8229600" cy="1371600"/>
          </a:xfrm>
          <a:ln/>
        </p:spPr>
        <p:txBody>
          <a:bodyPr/>
          <a:lstStyle/>
          <a:p>
            <a: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de-DE" sz="4000"/>
              <a:t>Sinergias, competências essenciais e estratégias de rede</a:t>
            </a:r>
          </a:p>
        </p:txBody>
      </p:sp>
      <p:sp>
        <p:nvSpPr>
          <p:cNvPr id="20482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981200"/>
            <a:ext cx="8229600" cy="4125913"/>
          </a:xfrm>
          <a:ln/>
        </p:spPr>
        <p:txBody>
          <a:bodyPr/>
          <a:lstStyle/>
          <a:p>
            <a:pPr>
              <a:spcBef>
                <a:spcPts val="700"/>
              </a:spcBef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de-DE" sz="2800"/>
              <a:t>Sinergia</a:t>
            </a:r>
          </a:p>
          <a:p>
            <a:pPr lvl="1">
              <a:spcBef>
                <a:spcPts val="600"/>
              </a:spcBef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de-DE" sz="2400"/>
              <a:t>Unidades de negócio ou organizações díspares podem agir como um todo</a:t>
            </a:r>
          </a:p>
          <a:p>
            <a:pPr>
              <a:spcBef>
                <a:spcPts val="700"/>
              </a:spcBef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de-DE" sz="2800"/>
              <a:t>Competências essenciais</a:t>
            </a:r>
          </a:p>
          <a:p>
            <a:pPr lvl="1">
              <a:spcBef>
                <a:spcPts val="600"/>
              </a:spcBef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de-DE" sz="2400"/>
              <a:t>Atividade na qual a organização é líder</a:t>
            </a:r>
          </a:p>
          <a:p>
            <a:pPr>
              <a:spcBef>
                <a:spcPts val="700"/>
              </a:spcBef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de-DE" sz="2800"/>
              <a:t>Estratégias baseadas em rede</a:t>
            </a:r>
          </a:p>
          <a:p>
            <a:pPr lvl="1">
              <a:spcBef>
                <a:spcPts val="600"/>
              </a:spcBef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de-DE" sz="2400"/>
              <a:t>Economias de rede</a:t>
            </a:r>
          </a:p>
          <a:p>
            <a:pPr lvl="1">
              <a:spcBef>
                <a:spcPts val="600"/>
              </a:spcBef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de-DE" sz="2400"/>
              <a:t>Organização virtual</a:t>
            </a:r>
          </a:p>
          <a:p>
            <a:pPr lvl="1">
              <a:spcBef>
                <a:spcPts val="600"/>
              </a:spcBef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de-DE" sz="2400"/>
              <a:t>Ecossistemas de negócio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457200"/>
            <a:ext cx="8229600" cy="1371600"/>
          </a:xfrm>
          <a:ln/>
        </p:spPr>
        <p:txBody>
          <a:bodyPr/>
          <a:lstStyle/>
          <a:p>
            <a: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de-DE"/>
              <a:t>Ecossistemas de negócio</a:t>
            </a: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3588" y="1981200"/>
            <a:ext cx="7616825" cy="38862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"/>
          <p:cNvSpPr>
            <a:spLocks noGrp="1" noChangeArrowheads="1"/>
          </p:cNvSpPr>
          <p:nvPr>
            <p:ph type="title"/>
          </p:nvPr>
        </p:nvSpPr>
        <p:spPr>
          <a:xfrm>
            <a:off x="457200" y="457200"/>
            <a:ext cx="8435975" cy="1371600"/>
          </a:xfrm>
          <a:ln/>
        </p:spPr>
        <p:txBody>
          <a:bodyPr/>
          <a:lstStyle/>
          <a:p>
            <a: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de-DE" sz="4000"/>
              <a:t>Conquistando vantagem competitiva com TI: análise estratégica</a:t>
            </a:r>
          </a:p>
        </p:txBody>
      </p:sp>
      <p:sp>
        <p:nvSpPr>
          <p:cNvPr id="2253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1981200"/>
            <a:ext cx="8229600" cy="4543425"/>
          </a:xfrm>
          <a:ln/>
        </p:spPr>
        <p:txBody>
          <a:bodyPr/>
          <a:lstStyle/>
          <a:p>
            <a:pPr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de-DE"/>
              <a:t>Qual a estrutura do setor?</a:t>
            </a:r>
          </a:p>
          <a:p>
            <a:pPr lvl="1"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de-DE"/>
              <a:t>Quem são as 5 forças competitivas e quão fortes elas são?</a:t>
            </a:r>
          </a:p>
          <a:p>
            <a:pPr lvl="1"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de-DE"/>
              <a:t>Base de competição: qualidade, preço ou marca?</a:t>
            </a:r>
          </a:p>
          <a:p>
            <a:pPr lvl="1"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de-DE"/>
              <a:t>Qual é a direção e a natureza das mudanças?</a:t>
            </a:r>
          </a:p>
          <a:p>
            <a:pPr lvl="1"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de-DE"/>
              <a:t>Como a TI é utilizada no setor? A organização está à frente ou atrás?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457200"/>
            <a:ext cx="8435975" cy="1371600"/>
          </a:xfrm>
          <a:ln/>
        </p:spPr>
        <p:txBody>
          <a:bodyPr/>
          <a:lstStyle/>
          <a:p>
            <a: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de-DE" sz="4000"/>
              <a:t>Conquistando vantagem competitiva com TI: análise estratégica</a:t>
            </a:r>
          </a:p>
        </p:txBody>
      </p:sp>
      <p:sp>
        <p:nvSpPr>
          <p:cNvPr id="23554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981200"/>
            <a:ext cx="8362950" cy="4694238"/>
          </a:xfrm>
          <a:ln/>
        </p:spPr>
        <p:txBody>
          <a:bodyPr/>
          <a:lstStyle/>
          <a:p>
            <a:pPr>
              <a:spcBef>
                <a:spcPts val="700"/>
              </a:spcBef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de-DE" sz="2800"/>
              <a:t>Quais são as cadeias de valor do negócio, da organização e do setor?</a:t>
            </a:r>
          </a:p>
          <a:p>
            <a:pPr lvl="1">
              <a:spcBef>
                <a:spcPts val="600"/>
              </a:spcBef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de-DE" sz="2400"/>
              <a:t>Como a organização cria valor para o cliente (baixos custos ou alta qualidade)?</a:t>
            </a:r>
          </a:p>
          <a:p>
            <a:pPr lvl="1">
              <a:spcBef>
                <a:spcPts val="600"/>
              </a:spcBef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de-DE" sz="2400"/>
              <a:t>Qual a posição frente a melhores práticas (e.g. ERP, CRM, SCM)</a:t>
            </a:r>
            <a:r>
              <a:rPr lang="ar-SA" sz="2400">
                <a:cs typeface="Arial" charset="0"/>
              </a:rPr>
              <a:t>‏</a:t>
            </a:r>
            <a:endParaRPr lang="de-DE" sz="2400"/>
          </a:p>
          <a:p>
            <a:pPr lvl="1">
              <a:spcBef>
                <a:spcPts val="600"/>
              </a:spcBef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de-DE" sz="2400"/>
              <a:t>A firma alavanca suas competências essenciais?</a:t>
            </a:r>
          </a:p>
          <a:p>
            <a:pPr lvl="1">
              <a:spcBef>
                <a:spcPts val="600"/>
              </a:spcBef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de-DE" sz="2400"/>
              <a:t>Há mudanças benéficas/maléficas na cadeia do setor?</a:t>
            </a:r>
          </a:p>
          <a:p>
            <a:pPr lvl="1">
              <a:spcBef>
                <a:spcPts val="600"/>
              </a:spcBef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de-DE" sz="2400"/>
              <a:t>Alianças estratégicas e redes de valor são possíveis?</a:t>
            </a:r>
          </a:p>
          <a:p>
            <a:pPr lvl="1">
              <a:spcBef>
                <a:spcPts val="600"/>
              </a:spcBef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de-DE" sz="2400"/>
              <a:t>Em que ponto da cadeia de valor a TI pode proporcionar maior ganho?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471488"/>
            <a:ext cx="8229600" cy="1344612"/>
          </a:xfrm>
          <a:ln/>
        </p:spPr>
        <p:txBody>
          <a:bodyPr lIns="0" tIns="0" rIns="0" bIns="0"/>
          <a:lstStyle/>
          <a:p>
            <a: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pt-BR" sz="3600"/>
              <a:t>Estudo de caso: Cemex x Southwest Airlines</a:t>
            </a:r>
          </a:p>
        </p:txBody>
      </p:sp>
      <p:sp>
        <p:nvSpPr>
          <p:cNvPr id="24578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981200"/>
            <a:ext cx="8229600" cy="4498975"/>
          </a:xfrm>
          <a:ln/>
        </p:spPr>
        <p:txBody>
          <a:bodyPr lIns="0" tIns="0" rIns="0" bIns="0"/>
          <a:lstStyle/>
          <a:p>
            <a:pPr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pt-BR" sz="2800"/>
              <a:t>Qual é a estratégia de negócios da empresa?</a:t>
            </a:r>
          </a:p>
          <a:p>
            <a:pPr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pt-BR" sz="2800"/>
              <a:t>Quais problemas e desafios ela enfrenta?</a:t>
            </a:r>
          </a:p>
          <a:p>
            <a:pPr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pt-BR" sz="2800"/>
              <a:t>Qual o papel que os SIs desempenham na estratégia e no modelo de negócio?</a:t>
            </a:r>
          </a:p>
          <a:p>
            <a:pPr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pt-BR" sz="2800"/>
              <a:t>Em que medida os SIs ajudaram a lidar com os problemas e a concorrer no setor?</a:t>
            </a:r>
          </a:p>
          <a:p>
            <a:pPr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pt-BR" sz="2800"/>
              <a:t>Compare a estratégia das duas empresas: qual a influência do ramo de atuação na definição da estratégia?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sz="3200" b="1"/>
              <a:t>Ambientes de TI nas Organizações: Elementos básicos</a:t>
            </a:r>
            <a:endParaRPr lang="pt-BR"/>
          </a:p>
        </p:txBody>
      </p:sp>
      <p:pic>
        <p:nvPicPr>
          <p:cNvPr id="56324" name="Picture 4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1585913" y="1676400"/>
            <a:ext cx="6945312" cy="4876800"/>
          </a:xfrm>
          <a:noFill/>
          <a:ln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565150"/>
            <a:ext cx="8229600" cy="762000"/>
          </a:xfrm>
          <a:ln/>
        </p:spPr>
        <p:txBody>
          <a:bodyPr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/>
              <a:t>SI em Organizações: Contexto</a:t>
            </a:r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323850" y="1557338"/>
            <a:ext cx="8640763" cy="5111272"/>
          </a:xfrm>
          <a:ln/>
        </p:spPr>
        <p:txBody>
          <a:bodyPr>
            <a:spAutoFit/>
          </a:bodyPr>
          <a:lstStyle/>
          <a:p>
            <a:pPr>
              <a:lnSpc>
                <a:spcPct val="100000"/>
              </a:lnSpc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dirty="0"/>
              <a:t>TICs tem </a:t>
            </a:r>
            <a:r>
              <a:rPr lang="en-GB" dirty="0" err="1"/>
              <a:t>crescente</a:t>
            </a:r>
            <a:r>
              <a:rPr lang="en-GB" dirty="0"/>
              <a:t> </a:t>
            </a:r>
            <a:r>
              <a:rPr lang="en-GB" dirty="0" err="1"/>
              <a:t>importância</a:t>
            </a:r>
            <a:r>
              <a:rPr lang="en-GB" dirty="0"/>
              <a:t> </a:t>
            </a:r>
            <a:r>
              <a:rPr lang="en-GB" dirty="0" err="1"/>
              <a:t>para</a:t>
            </a:r>
            <a:r>
              <a:rPr lang="en-GB" dirty="0"/>
              <a:t> </a:t>
            </a:r>
            <a:r>
              <a:rPr lang="en-GB" dirty="0" err="1"/>
              <a:t>os</a:t>
            </a:r>
            <a:r>
              <a:rPr lang="en-GB" dirty="0"/>
              <a:t> </a:t>
            </a:r>
            <a:r>
              <a:rPr lang="en-GB" dirty="0" err="1"/>
              <a:t>negócios</a:t>
            </a:r>
            <a:r>
              <a:rPr lang="en-GB" dirty="0"/>
              <a:t> de </a:t>
            </a:r>
            <a:r>
              <a:rPr lang="en-GB" dirty="0" err="1"/>
              <a:t>organizações</a:t>
            </a:r>
            <a:r>
              <a:rPr lang="en-GB" dirty="0"/>
              <a:t> </a:t>
            </a:r>
            <a:r>
              <a:rPr lang="en-GB" dirty="0" err="1"/>
              <a:t>atuais</a:t>
            </a:r>
            <a:endParaRPr lang="en-GB" dirty="0"/>
          </a:p>
          <a:p>
            <a:pPr>
              <a:lnSpc>
                <a:spcPct val="100000"/>
              </a:lnSpc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dirty="0" err="1"/>
              <a:t>Fatores</a:t>
            </a:r>
            <a:r>
              <a:rPr lang="en-GB" dirty="0"/>
              <a:t> </a:t>
            </a:r>
            <a:r>
              <a:rPr lang="en-GB" dirty="0" err="1"/>
              <a:t>que</a:t>
            </a:r>
            <a:r>
              <a:rPr lang="en-GB" dirty="0"/>
              <a:t> </a:t>
            </a:r>
            <a:r>
              <a:rPr lang="en-GB" dirty="0" err="1">
                <a:solidFill>
                  <a:srgbClr val="FF0000"/>
                </a:solidFill>
              </a:rPr>
              <a:t>impulsionam</a:t>
            </a:r>
            <a:r>
              <a:rPr lang="en-GB" dirty="0"/>
              <a:t> a </a:t>
            </a:r>
            <a:r>
              <a:rPr lang="en-GB" dirty="0" err="1"/>
              <a:t>utilização</a:t>
            </a:r>
            <a:r>
              <a:rPr lang="en-GB" dirty="0"/>
              <a:t> de </a:t>
            </a:r>
            <a:r>
              <a:rPr lang="en-GB" dirty="0">
                <a:solidFill>
                  <a:srgbClr val="FF0000"/>
                </a:solidFill>
              </a:rPr>
              <a:t>TICs</a:t>
            </a:r>
            <a:r>
              <a:rPr lang="en-GB" dirty="0"/>
              <a:t>:</a:t>
            </a:r>
          </a:p>
          <a:p>
            <a:pPr lvl="1">
              <a:lnSpc>
                <a:spcPct val="100000"/>
              </a:lnSpc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dirty="0" err="1">
                <a:solidFill>
                  <a:srgbClr val="FF0000"/>
                </a:solidFill>
              </a:rPr>
              <a:t>Expansão</a:t>
            </a:r>
            <a:r>
              <a:rPr lang="en-GB" dirty="0">
                <a:solidFill>
                  <a:srgbClr val="FF0000"/>
                </a:solidFill>
              </a:rPr>
              <a:t> </a:t>
            </a:r>
            <a:r>
              <a:rPr lang="en-GB" dirty="0" err="1">
                <a:solidFill>
                  <a:srgbClr val="FF0000"/>
                </a:solidFill>
              </a:rPr>
              <a:t>da</a:t>
            </a:r>
            <a:r>
              <a:rPr lang="en-GB" dirty="0">
                <a:solidFill>
                  <a:srgbClr val="FF0000"/>
                </a:solidFill>
              </a:rPr>
              <a:t> Internet </a:t>
            </a:r>
            <a:r>
              <a:rPr lang="en-GB" dirty="0"/>
              <a:t>e </a:t>
            </a:r>
            <a:r>
              <a:rPr lang="en-GB" dirty="0" err="1"/>
              <a:t>convergência</a:t>
            </a:r>
            <a:r>
              <a:rPr lang="en-GB" dirty="0"/>
              <a:t> de </a:t>
            </a:r>
            <a:r>
              <a:rPr lang="en-GB" dirty="0" err="1"/>
              <a:t>tecnologias</a:t>
            </a:r>
            <a:r>
              <a:rPr lang="en-GB" dirty="0"/>
              <a:t> (e-business, e-commerce)</a:t>
            </a:r>
          </a:p>
          <a:p>
            <a:pPr lvl="1">
              <a:lnSpc>
                <a:spcPct val="100000"/>
              </a:lnSpc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dirty="0" err="1"/>
              <a:t>Transformações</a:t>
            </a:r>
            <a:r>
              <a:rPr lang="en-GB" dirty="0"/>
              <a:t> </a:t>
            </a:r>
            <a:r>
              <a:rPr lang="en-GB" dirty="0" err="1"/>
              <a:t>nos</a:t>
            </a:r>
            <a:r>
              <a:rPr lang="en-GB" dirty="0"/>
              <a:t> </a:t>
            </a:r>
            <a:r>
              <a:rPr lang="en-GB" dirty="0" err="1"/>
              <a:t>negócios</a:t>
            </a:r>
            <a:r>
              <a:rPr lang="en-GB" dirty="0"/>
              <a:t> (</a:t>
            </a:r>
            <a:r>
              <a:rPr lang="en-GB" dirty="0" err="1">
                <a:solidFill>
                  <a:srgbClr val="FF0000"/>
                </a:solidFill>
              </a:rPr>
              <a:t>decentralização</a:t>
            </a:r>
            <a:r>
              <a:rPr lang="en-GB" dirty="0"/>
              <a:t>)</a:t>
            </a:r>
          </a:p>
          <a:p>
            <a:pPr lvl="1">
              <a:lnSpc>
                <a:spcPct val="100000"/>
              </a:lnSpc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dirty="0" err="1">
                <a:solidFill>
                  <a:srgbClr val="FF0000"/>
                </a:solidFill>
              </a:rPr>
              <a:t>Globalização</a:t>
            </a:r>
            <a:r>
              <a:rPr lang="en-GB" dirty="0"/>
              <a:t> (</a:t>
            </a:r>
            <a:r>
              <a:rPr lang="en-GB" dirty="0" err="1"/>
              <a:t>mercado</a:t>
            </a:r>
            <a:r>
              <a:rPr lang="en-GB" dirty="0"/>
              <a:t> global)</a:t>
            </a:r>
          </a:p>
          <a:p>
            <a:pPr lvl="1">
              <a:lnSpc>
                <a:spcPct val="100000"/>
              </a:lnSpc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dirty="0" err="1">
                <a:solidFill>
                  <a:srgbClr val="FF0000"/>
                </a:solidFill>
              </a:rPr>
              <a:t>Economias</a:t>
            </a:r>
            <a:r>
              <a:rPr lang="en-GB" dirty="0">
                <a:solidFill>
                  <a:srgbClr val="FF0000"/>
                </a:solidFill>
              </a:rPr>
              <a:t> </a:t>
            </a:r>
            <a:r>
              <a:rPr lang="en-GB" dirty="0" err="1">
                <a:solidFill>
                  <a:srgbClr val="FF0000"/>
                </a:solidFill>
              </a:rPr>
              <a:t>da</a:t>
            </a:r>
            <a:r>
              <a:rPr lang="en-GB" dirty="0">
                <a:solidFill>
                  <a:srgbClr val="FF0000"/>
                </a:solidFill>
              </a:rPr>
              <a:t> </a:t>
            </a:r>
            <a:r>
              <a:rPr lang="en-GB" dirty="0" err="1">
                <a:solidFill>
                  <a:srgbClr val="FF0000"/>
                </a:solidFill>
              </a:rPr>
              <a:t>informação</a:t>
            </a:r>
            <a:r>
              <a:rPr lang="en-GB" dirty="0">
                <a:solidFill>
                  <a:srgbClr val="FF0000"/>
                </a:solidFill>
              </a:rPr>
              <a:t> </a:t>
            </a:r>
            <a:r>
              <a:rPr lang="en-GB" dirty="0"/>
              <a:t>(</a:t>
            </a:r>
            <a:r>
              <a:rPr lang="en-GB" dirty="0" err="1"/>
              <a:t>baseada</a:t>
            </a:r>
            <a:r>
              <a:rPr lang="en-GB" dirty="0"/>
              <a:t> </a:t>
            </a:r>
            <a:r>
              <a:rPr lang="en-GB" dirty="0" err="1"/>
              <a:t>em</a:t>
            </a:r>
            <a:r>
              <a:rPr lang="en-GB" dirty="0"/>
              <a:t> </a:t>
            </a:r>
            <a:r>
              <a:rPr lang="en-GB" dirty="0" err="1"/>
              <a:t>serviços</a:t>
            </a:r>
            <a:r>
              <a:rPr lang="en-GB" dirty="0"/>
              <a:t> e </a:t>
            </a:r>
            <a:r>
              <a:rPr lang="en-GB" dirty="0" err="1"/>
              <a:t>conhecimento</a:t>
            </a:r>
            <a:r>
              <a:rPr lang="en-GB" dirty="0"/>
              <a:t>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457200"/>
            <a:ext cx="8229600" cy="1371600"/>
          </a:xfrm>
          <a:ln/>
        </p:spPr>
        <p:txBody>
          <a:bodyPr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/>
              <a:t>O que é uma organização?</a:t>
            </a:r>
          </a:p>
        </p:txBody>
      </p:sp>
      <p:sp>
        <p:nvSpPr>
          <p:cNvPr id="9218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773238"/>
            <a:ext cx="8229600" cy="4838377"/>
          </a:xfrm>
          <a:ln/>
        </p:spPr>
        <p:txBody>
          <a:bodyPr>
            <a:spAutoFit/>
          </a:bodyPr>
          <a:lstStyle/>
          <a:p>
            <a:pPr>
              <a:lnSpc>
                <a:spcPct val="90000"/>
              </a:lnSpc>
              <a:spcBef>
                <a:spcPts val="7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sz="2800" dirty="0" err="1">
                <a:solidFill>
                  <a:schemeClr val="accent2"/>
                </a:solidFill>
              </a:rPr>
              <a:t>Visão</a:t>
            </a:r>
            <a:r>
              <a:rPr lang="en-GB" sz="2800" dirty="0">
                <a:solidFill>
                  <a:schemeClr val="accent2"/>
                </a:solidFill>
              </a:rPr>
              <a:t> </a:t>
            </a:r>
            <a:r>
              <a:rPr lang="en-GB" sz="2800" dirty="0" err="1">
                <a:solidFill>
                  <a:schemeClr val="accent2"/>
                </a:solidFill>
              </a:rPr>
              <a:t>técnica</a:t>
            </a:r>
            <a:r>
              <a:rPr lang="en-GB" sz="2800" dirty="0">
                <a:solidFill>
                  <a:schemeClr val="accent2"/>
                </a:solidFill>
              </a:rPr>
              <a:t>: </a:t>
            </a:r>
            <a:r>
              <a:rPr lang="en-GB" sz="2800" dirty="0" err="1"/>
              <a:t>uma</a:t>
            </a:r>
            <a:r>
              <a:rPr lang="en-GB" sz="2800" dirty="0"/>
              <a:t> </a:t>
            </a:r>
            <a:r>
              <a:rPr lang="en-GB" sz="2800" dirty="0" err="1"/>
              <a:t>organização</a:t>
            </a:r>
            <a:r>
              <a:rPr lang="en-GB" sz="2800" dirty="0"/>
              <a:t> é </a:t>
            </a:r>
            <a:r>
              <a:rPr lang="en-GB" sz="2800" dirty="0" err="1"/>
              <a:t>uma</a:t>
            </a:r>
            <a:r>
              <a:rPr lang="en-GB" sz="2800" dirty="0"/>
              <a:t> </a:t>
            </a:r>
            <a:r>
              <a:rPr lang="en-GB" sz="2800" dirty="0" err="1"/>
              <a:t>estrutura</a:t>
            </a:r>
            <a:r>
              <a:rPr lang="en-GB" sz="2800" dirty="0"/>
              <a:t> social formal e </a:t>
            </a:r>
            <a:r>
              <a:rPr lang="en-GB" sz="2800" dirty="0" err="1"/>
              <a:t>estável</a:t>
            </a:r>
            <a:r>
              <a:rPr lang="en-GB" sz="2800" dirty="0"/>
              <a:t> </a:t>
            </a:r>
            <a:r>
              <a:rPr lang="en-GB" sz="2800" dirty="0" err="1"/>
              <a:t>que</a:t>
            </a:r>
            <a:r>
              <a:rPr lang="en-GB" sz="2800" dirty="0"/>
              <a:t> </a:t>
            </a:r>
            <a:r>
              <a:rPr lang="en-GB" sz="2800" dirty="0" err="1"/>
              <a:t>recebe</a:t>
            </a:r>
            <a:r>
              <a:rPr lang="en-GB" sz="2800" dirty="0"/>
              <a:t> </a:t>
            </a:r>
            <a:r>
              <a:rPr lang="en-GB" sz="2800" dirty="0" err="1"/>
              <a:t>insumos</a:t>
            </a:r>
            <a:r>
              <a:rPr lang="en-GB" sz="2800" dirty="0"/>
              <a:t> do </a:t>
            </a:r>
            <a:r>
              <a:rPr lang="en-GB" sz="2800" dirty="0" err="1"/>
              <a:t>ambiente</a:t>
            </a:r>
            <a:r>
              <a:rPr lang="en-GB" sz="2800" dirty="0"/>
              <a:t> (</a:t>
            </a:r>
            <a:r>
              <a:rPr lang="en-GB" sz="2800" i="1" dirty="0"/>
              <a:t>inputs</a:t>
            </a:r>
            <a:r>
              <a:rPr lang="en-GB" sz="2800" dirty="0"/>
              <a:t>) </a:t>
            </a:r>
            <a:r>
              <a:rPr lang="en-GB" sz="2800" dirty="0" err="1"/>
              <a:t>para</a:t>
            </a:r>
            <a:r>
              <a:rPr lang="en-GB" sz="2800" dirty="0"/>
              <a:t> </a:t>
            </a:r>
            <a:r>
              <a:rPr lang="en-GB" sz="2800" dirty="0" err="1"/>
              <a:t>produzir</a:t>
            </a:r>
            <a:r>
              <a:rPr lang="en-GB" sz="2800" dirty="0"/>
              <a:t> </a:t>
            </a:r>
            <a:r>
              <a:rPr lang="en-GB" sz="2800" dirty="0" err="1"/>
              <a:t>resultados</a:t>
            </a:r>
            <a:r>
              <a:rPr lang="en-GB" sz="2800" dirty="0"/>
              <a:t> (</a:t>
            </a:r>
            <a:r>
              <a:rPr lang="en-GB" sz="2800" i="1" dirty="0"/>
              <a:t>outputs</a:t>
            </a:r>
            <a:r>
              <a:rPr lang="en-GB" sz="2800" dirty="0"/>
              <a:t>)</a:t>
            </a:r>
          </a:p>
          <a:p>
            <a:pPr lvl="1">
              <a:lnSpc>
                <a:spcPct val="90000"/>
              </a:lnSpc>
              <a:spcBef>
                <a:spcPts val="6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sz="2400" dirty="0" err="1"/>
              <a:t>Uma</a:t>
            </a:r>
            <a:r>
              <a:rPr lang="en-GB" sz="2400" dirty="0"/>
              <a:t> </a:t>
            </a:r>
            <a:r>
              <a:rPr lang="en-GB" sz="2400" dirty="0" err="1"/>
              <a:t>empresa</a:t>
            </a:r>
            <a:r>
              <a:rPr lang="en-GB" sz="2400" dirty="0"/>
              <a:t> é </a:t>
            </a:r>
            <a:r>
              <a:rPr lang="en-GB" sz="2400" dirty="0" err="1"/>
              <a:t>uma</a:t>
            </a:r>
            <a:r>
              <a:rPr lang="en-GB" sz="2400" dirty="0"/>
              <a:t> </a:t>
            </a:r>
            <a:r>
              <a:rPr lang="en-GB" sz="2400" dirty="0" err="1"/>
              <a:t>organização</a:t>
            </a:r>
            <a:r>
              <a:rPr lang="en-GB" sz="2400" dirty="0"/>
              <a:t> formal </a:t>
            </a:r>
            <a:r>
              <a:rPr lang="en-GB" sz="2400" dirty="0" err="1"/>
              <a:t>cujo</a:t>
            </a:r>
            <a:r>
              <a:rPr lang="en-GB" sz="2400" dirty="0"/>
              <a:t> </a:t>
            </a:r>
            <a:r>
              <a:rPr lang="en-GB" sz="2400" dirty="0" err="1"/>
              <a:t>objetivo</a:t>
            </a:r>
            <a:r>
              <a:rPr lang="en-GB" sz="2400" dirty="0"/>
              <a:t> é </a:t>
            </a:r>
            <a:r>
              <a:rPr lang="en-GB" sz="2400" dirty="0" err="1"/>
              <a:t>produzir</a:t>
            </a:r>
            <a:r>
              <a:rPr lang="en-GB" sz="2400" dirty="0"/>
              <a:t> </a:t>
            </a:r>
            <a:r>
              <a:rPr lang="en-GB" sz="2400" dirty="0" err="1"/>
              <a:t>produtos</a:t>
            </a:r>
            <a:r>
              <a:rPr lang="en-GB" sz="2400" dirty="0"/>
              <a:t> </a:t>
            </a:r>
            <a:r>
              <a:rPr lang="en-GB" sz="2400" dirty="0" err="1"/>
              <a:t>ou</a:t>
            </a:r>
            <a:r>
              <a:rPr lang="en-GB" sz="2400" dirty="0"/>
              <a:t> </a:t>
            </a:r>
            <a:r>
              <a:rPr lang="en-GB" sz="2400" dirty="0" err="1"/>
              <a:t>prestar</a:t>
            </a:r>
            <a:r>
              <a:rPr lang="en-GB" sz="2400" dirty="0"/>
              <a:t> </a:t>
            </a:r>
            <a:r>
              <a:rPr lang="en-GB" sz="2400" dirty="0" err="1"/>
              <a:t>serviços</a:t>
            </a:r>
            <a:r>
              <a:rPr lang="en-GB" sz="2400" dirty="0"/>
              <a:t> a </a:t>
            </a:r>
            <a:r>
              <a:rPr lang="en-GB" sz="2400" dirty="0" err="1"/>
              <a:t>fim</a:t>
            </a:r>
            <a:r>
              <a:rPr lang="en-GB" sz="2400" dirty="0"/>
              <a:t> de </a:t>
            </a:r>
            <a:r>
              <a:rPr lang="en-GB" sz="2400" dirty="0" err="1"/>
              <a:t>gerar</a:t>
            </a:r>
            <a:r>
              <a:rPr lang="en-GB" sz="2400" dirty="0"/>
              <a:t> </a:t>
            </a:r>
            <a:r>
              <a:rPr lang="en-GB" sz="2400" dirty="0" err="1"/>
              <a:t>lucro</a:t>
            </a:r>
            <a:endParaRPr lang="en-GB" sz="2400" dirty="0"/>
          </a:p>
          <a:p>
            <a:pPr>
              <a:lnSpc>
                <a:spcPct val="90000"/>
              </a:lnSpc>
              <a:spcBef>
                <a:spcPts val="7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GB" sz="2800" dirty="0" smtClean="0"/>
          </a:p>
          <a:p>
            <a:pPr>
              <a:lnSpc>
                <a:spcPct val="90000"/>
              </a:lnSpc>
              <a:spcBef>
                <a:spcPts val="7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sz="2800" dirty="0" err="1" smtClean="0">
                <a:solidFill>
                  <a:schemeClr val="accent2"/>
                </a:solidFill>
              </a:rPr>
              <a:t>Visão</a:t>
            </a:r>
            <a:r>
              <a:rPr lang="en-GB" sz="2800" dirty="0" smtClean="0">
                <a:solidFill>
                  <a:schemeClr val="accent2"/>
                </a:solidFill>
              </a:rPr>
              <a:t> </a:t>
            </a:r>
            <a:r>
              <a:rPr lang="en-GB" sz="2800" dirty="0" err="1">
                <a:solidFill>
                  <a:schemeClr val="accent2"/>
                </a:solidFill>
              </a:rPr>
              <a:t>comportamental</a:t>
            </a:r>
            <a:r>
              <a:rPr lang="en-GB" sz="2800" dirty="0"/>
              <a:t>: </a:t>
            </a:r>
            <a:r>
              <a:rPr lang="en-GB" sz="2800" dirty="0" err="1"/>
              <a:t>uma</a:t>
            </a:r>
            <a:r>
              <a:rPr lang="en-GB" sz="2800" dirty="0"/>
              <a:t> </a:t>
            </a:r>
            <a:r>
              <a:rPr lang="en-GB" sz="2800" dirty="0" err="1"/>
              <a:t>coleção</a:t>
            </a:r>
            <a:r>
              <a:rPr lang="en-GB" sz="2800" dirty="0"/>
              <a:t> de </a:t>
            </a:r>
            <a:r>
              <a:rPr lang="en-GB" sz="2800" dirty="0" err="1"/>
              <a:t>direitos</a:t>
            </a:r>
            <a:r>
              <a:rPr lang="en-GB" sz="2800" dirty="0"/>
              <a:t>, </a:t>
            </a:r>
            <a:r>
              <a:rPr lang="en-GB" sz="2800" dirty="0" err="1"/>
              <a:t>privilégios</a:t>
            </a:r>
            <a:r>
              <a:rPr lang="en-GB" sz="2800" dirty="0"/>
              <a:t>, </a:t>
            </a:r>
            <a:r>
              <a:rPr lang="en-GB" sz="2800" dirty="0" err="1"/>
              <a:t>obrigações</a:t>
            </a:r>
            <a:r>
              <a:rPr lang="en-GB" sz="2800" dirty="0"/>
              <a:t> e </a:t>
            </a:r>
            <a:r>
              <a:rPr lang="en-GB" sz="2800" dirty="0" err="1"/>
              <a:t>responsabilidades</a:t>
            </a:r>
            <a:r>
              <a:rPr lang="en-GB" sz="2800" dirty="0"/>
              <a:t>, </a:t>
            </a:r>
            <a:r>
              <a:rPr lang="en-GB" sz="2800" dirty="0" err="1"/>
              <a:t>equilibrados</a:t>
            </a:r>
            <a:r>
              <a:rPr lang="en-GB" sz="2800" dirty="0"/>
              <a:t> </a:t>
            </a:r>
            <a:r>
              <a:rPr lang="en-GB" sz="2800" dirty="0" err="1"/>
              <a:t>ao</a:t>
            </a:r>
            <a:r>
              <a:rPr lang="en-GB" sz="2800" dirty="0"/>
              <a:t> </a:t>
            </a:r>
            <a:r>
              <a:rPr lang="en-GB" sz="2800" dirty="0" err="1"/>
              <a:t>longo</a:t>
            </a:r>
            <a:r>
              <a:rPr lang="en-GB" sz="2800" dirty="0"/>
              <a:t> do tempo </a:t>
            </a:r>
            <a:r>
              <a:rPr lang="en-GB" sz="2800" dirty="0" err="1"/>
              <a:t>mediante</a:t>
            </a:r>
            <a:r>
              <a:rPr lang="en-GB" sz="2800" dirty="0"/>
              <a:t> </a:t>
            </a:r>
            <a:r>
              <a:rPr lang="en-GB" sz="2800" dirty="0" err="1"/>
              <a:t>conflitos</a:t>
            </a:r>
            <a:r>
              <a:rPr lang="en-GB" sz="2800" dirty="0"/>
              <a:t> e </a:t>
            </a:r>
            <a:r>
              <a:rPr lang="en-GB" sz="2800" dirty="0" err="1"/>
              <a:t>resolução</a:t>
            </a:r>
            <a:r>
              <a:rPr lang="en-GB" sz="2800" dirty="0"/>
              <a:t> de </a:t>
            </a:r>
            <a:r>
              <a:rPr lang="en-GB" sz="2800" dirty="0" err="1"/>
              <a:t>conflitos</a:t>
            </a:r>
            <a:endParaRPr lang="en-GB" sz="2800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457200"/>
            <a:ext cx="8229600" cy="1371600"/>
          </a:xfrm>
          <a:ln/>
        </p:spPr>
        <p:txBody>
          <a:bodyPr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dirty="0" err="1"/>
              <a:t>Organização</a:t>
            </a:r>
            <a:r>
              <a:rPr lang="en-GB" dirty="0"/>
              <a:t>: </a:t>
            </a:r>
            <a:r>
              <a:rPr lang="en-GB" dirty="0" err="1"/>
              <a:t>visão</a:t>
            </a:r>
            <a:r>
              <a:rPr lang="en-GB" dirty="0"/>
              <a:t> </a:t>
            </a:r>
            <a:r>
              <a:rPr lang="en-GB" dirty="0" err="1"/>
              <a:t>técnica</a:t>
            </a:r>
            <a:endParaRPr lang="en-GB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2698750"/>
            <a:ext cx="8229600" cy="244951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esign padrão">
  <a:themeElements>
    <a:clrScheme name="Design padrã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sign padrão">
      <a:majorFont>
        <a:latin typeface="Arial"/>
        <a:ea typeface="Lucida Sans Unicode"/>
        <a:cs typeface="Lucida Sans Unicode"/>
      </a:majorFont>
      <a:minorFont>
        <a:latin typeface="Arial"/>
        <a:ea typeface="Lucida Sans Unicode"/>
        <a:cs typeface="Lucida Sans Unicode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Arial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ea typeface="Lucida Sans Unicode" charset="0"/>
            <a:cs typeface="Lucida Sans Unicode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Arial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ea typeface="Lucida Sans Unicode" charset="0"/>
            <a:cs typeface="Lucida Sans Unicode" charset="0"/>
          </a:defRPr>
        </a:defPPr>
      </a:lstStyle>
    </a:lnDef>
  </a:objectDefaults>
  <a:extraClrSchemeLst>
    <a:extraClrScheme>
      <a:clrScheme name="Design padrã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sign padrão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sign padrão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sign padrão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sign padrão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sign padrão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sign padrão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Design padrão">
  <a:themeElements>
    <a:clrScheme name="Design padrã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sign padrão">
      <a:majorFont>
        <a:latin typeface="Arial"/>
        <a:ea typeface="Lucida Sans Unicode"/>
        <a:cs typeface="Lucida Sans Unicode"/>
      </a:majorFont>
      <a:minorFont>
        <a:latin typeface="Arial"/>
        <a:ea typeface="Lucida Sans Unicode"/>
        <a:cs typeface="Lucida Sans Unicode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Arial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ea typeface="Lucida Sans Unicode" charset="0"/>
            <a:cs typeface="Lucida Sans Unicode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Arial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ea typeface="Lucida Sans Unicode" charset="0"/>
            <a:cs typeface="Lucida Sans Unicode" charset="0"/>
          </a:defRPr>
        </a:defPPr>
      </a:lstStyle>
    </a:lnDef>
  </a:objectDefaults>
  <a:extraClrSchemeLst>
    <a:extraClrScheme>
      <a:clrScheme name="Design padrã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sign padrão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sign padrão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sign padrão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sign padrão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sign padrão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sign padrão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Tema do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1823</TotalTime>
  <Words>2339</Words>
  <Application>Microsoft Office PowerPoint</Application>
  <PresentationFormat>Apresentação na tela (4:3)</PresentationFormat>
  <Paragraphs>384</Paragraphs>
  <Slides>56</Slides>
  <Notes>38</Notes>
  <HiddenSlides>6</HiddenSlides>
  <MMClips>0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56</vt:i4>
      </vt:variant>
    </vt:vector>
  </HeadingPairs>
  <TitlesOfParts>
    <vt:vector size="66" baseType="lpstr">
      <vt:lpstr>Arial</vt:lpstr>
      <vt:lpstr>Arial Black</vt:lpstr>
      <vt:lpstr>Lucida Sans Unicode</vt:lpstr>
      <vt:lpstr>StarSymbol</vt:lpstr>
      <vt:lpstr>Tahoma</vt:lpstr>
      <vt:lpstr>Times New Roman</vt:lpstr>
      <vt:lpstr>Verdana</vt:lpstr>
      <vt:lpstr>Wingdings</vt:lpstr>
      <vt:lpstr>Design padrão</vt:lpstr>
      <vt:lpstr>Design padrão</vt:lpstr>
      <vt:lpstr>Fundamentos de Sistemas de Informação (ACH2014)</vt:lpstr>
      <vt:lpstr>Créditos</vt:lpstr>
      <vt:lpstr>Tecnologia de Informação</vt:lpstr>
      <vt:lpstr>Apresentação do PowerPoint</vt:lpstr>
      <vt:lpstr>Sociedade da Informação: Ambiente de TI nas Organizações</vt:lpstr>
      <vt:lpstr>Ambientes de TI nas Organizações: Elementos básicos</vt:lpstr>
      <vt:lpstr>SI em Organizações: Contexto</vt:lpstr>
      <vt:lpstr>O que é uma organização?</vt:lpstr>
      <vt:lpstr>Organização: visão técnica</vt:lpstr>
      <vt:lpstr>Organização: visão técnica</vt:lpstr>
      <vt:lpstr>Conceitos Gerais Organização: visão técnica</vt:lpstr>
      <vt:lpstr>Organização: visão comportamental</vt:lpstr>
      <vt:lpstr>Componentes de uma organização</vt:lpstr>
      <vt:lpstr>O ambiente organizacional</vt:lpstr>
      <vt:lpstr>Funções básicas de uma Empresa</vt:lpstr>
      <vt:lpstr>Níveis de uma empresa</vt:lpstr>
      <vt:lpstr>Implicação de TI na hierarquia</vt:lpstr>
      <vt:lpstr>Mudança e resistência organizacional</vt:lpstr>
      <vt:lpstr>Implicações para o projeto e entendimento de SI</vt:lpstr>
      <vt:lpstr>Exercício: análise de uma organização</vt:lpstr>
      <vt:lpstr>Programa da aula</vt:lpstr>
      <vt:lpstr>Intranet x Extranet</vt:lpstr>
      <vt:lpstr>Apresentação do PowerPoint</vt:lpstr>
      <vt:lpstr>O que é vantagem competitiva?</vt:lpstr>
      <vt:lpstr>Modelo das Cinco Forças Competitivas de Porter</vt:lpstr>
      <vt:lpstr>O modelo das 5 forças de Porter</vt:lpstr>
      <vt:lpstr>O modelo das 5 forças de Porter</vt:lpstr>
      <vt:lpstr>Rivalidade entre os concorrentes</vt:lpstr>
      <vt:lpstr>A pressão causada por produtos substitutos</vt:lpstr>
      <vt:lpstr>Ameaça de entrada/Barreiras à Entrada </vt:lpstr>
      <vt:lpstr>Tipos de barreiras à entrada</vt:lpstr>
      <vt:lpstr>Poder Negocial dos Clientes</vt:lpstr>
      <vt:lpstr>O Poder negocial dos Fornecedores</vt:lpstr>
      <vt:lpstr>Os fornecedores são poderosos dependendo de vários factores:</vt:lpstr>
      <vt:lpstr>Modelo de forças competitivas, estratégias</vt:lpstr>
      <vt:lpstr>Estratégias de SI para lidar com as 5 forças</vt:lpstr>
      <vt:lpstr>Estratégias de SI para lidar com as 5 forças</vt:lpstr>
      <vt:lpstr>Estratégias de SI para lidar com as 5 forças</vt:lpstr>
      <vt:lpstr>Resumo: estratégias competitivas</vt:lpstr>
      <vt:lpstr>Internet e vantagem competitiva</vt:lpstr>
      <vt:lpstr>A Internet e as 5 forças de Porter</vt:lpstr>
      <vt:lpstr>Apresentação do PowerPoint</vt:lpstr>
      <vt:lpstr>Apresentação do PowerPoint</vt:lpstr>
      <vt:lpstr>Apresentação do PowerPoint</vt:lpstr>
      <vt:lpstr>Apresentação do PowerPoint</vt:lpstr>
      <vt:lpstr>O modelo de cadeia de valor empresarial</vt:lpstr>
      <vt:lpstr>O modelo de cadeia de valor</vt:lpstr>
      <vt:lpstr>O modelo de cadeia de valor</vt:lpstr>
      <vt:lpstr>Ampliando a cadeia de valor: a rede de valor</vt:lpstr>
      <vt:lpstr>Rede de valor</vt:lpstr>
      <vt:lpstr>Redes globais de produção</vt:lpstr>
      <vt:lpstr>Sinergias, competências essenciais e estratégias de rede</vt:lpstr>
      <vt:lpstr>Ecossistemas de negócio</vt:lpstr>
      <vt:lpstr>Conquistando vantagem competitiva com TI: análise estratégica</vt:lpstr>
      <vt:lpstr>Conquistando vantagem competitiva com TI: análise estratégica</vt:lpstr>
      <vt:lpstr>Estudo de caso: Cemex x Southwest Airlines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Fundamentos de Sistemas de Informação (ACH2014)</dc:title>
  <dc:creator>Clodoaldo</dc:creator>
  <cp:lastModifiedBy>Alan Utsuni</cp:lastModifiedBy>
  <cp:revision>37</cp:revision>
  <dcterms:modified xsi:type="dcterms:W3CDTF">2014-08-12T15:55:49Z</dcterms:modified>
</cp:coreProperties>
</file>